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7" d="100"/>
          <a:sy n="97" d="100"/>
        </p:scale>
        <p:origin x="-2922" y="-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DA4A-5BD7-4BBC-9C44-F3A82133E9A1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E6A1-2080-4C0E-9CA7-F40D9EB2F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02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DA4A-5BD7-4BBC-9C44-F3A82133E9A1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E6A1-2080-4C0E-9CA7-F40D9EB2F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93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DA4A-5BD7-4BBC-9C44-F3A82133E9A1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E6A1-2080-4C0E-9CA7-F40D9EB2F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3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DA4A-5BD7-4BBC-9C44-F3A82133E9A1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E6A1-2080-4C0E-9CA7-F40D9EB2F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0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DA4A-5BD7-4BBC-9C44-F3A82133E9A1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E6A1-2080-4C0E-9CA7-F40D9EB2F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54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DA4A-5BD7-4BBC-9C44-F3A82133E9A1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E6A1-2080-4C0E-9CA7-F40D9EB2F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69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DA4A-5BD7-4BBC-9C44-F3A82133E9A1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E6A1-2080-4C0E-9CA7-F40D9EB2F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79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DA4A-5BD7-4BBC-9C44-F3A82133E9A1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E6A1-2080-4C0E-9CA7-F40D9EB2F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1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DA4A-5BD7-4BBC-9C44-F3A82133E9A1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E6A1-2080-4C0E-9CA7-F40D9EB2F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39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DA4A-5BD7-4BBC-9C44-F3A82133E9A1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E6A1-2080-4C0E-9CA7-F40D9EB2F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96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DA4A-5BD7-4BBC-9C44-F3A82133E9A1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E6A1-2080-4C0E-9CA7-F40D9EB2F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34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0DA4A-5BD7-4BBC-9C44-F3A82133E9A1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DE6A1-2080-4C0E-9CA7-F40D9EB2F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xmlns="" id="{EF46DCAD-DB45-4248-ACB2-9133331C7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242036"/>
            <a:ext cx="6665495" cy="2190703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08CC8F6-2AF1-4231-8999-4254B62B4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956" y="1119935"/>
            <a:ext cx="5829300" cy="568557"/>
          </a:xfrm>
        </p:spPr>
        <p:txBody>
          <a:bodyPr>
            <a:noAutofit/>
          </a:bodyPr>
          <a:lstStyle/>
          <a:p>
            <a:r>
              <a:rPr kumimoji="1" lang="ja-JP" altLang="en-US" sz="3600" dirty="0">
                <a:solidFill>
                  <a:srgbClr val="FF3399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Arial" panose="020B0604020202020204" pitchFamily="34" charset="0"/>
              </a:rPr>
              <a:t>後継者の結婚対策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E3241E2C-0963-4993-8073-9B634BC99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1063" y="2473827"/>
            <a:ext cx="1819776" cy="403772"/>
          </a:xfrm>
        </p:spPr>
        <p:txBody>
          <a:bodyPr/>
          <a:lstStyle/>
          <a:p>
            <a:pPr algn="l"/>
            <a:r>
              <a:rPr kumimoji="1" lang="ja-JP" altLang="en-US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目的</a:t>
            </a:r>
            <a:endParaRPr kumimoji="1" lang="en-US" altLang="ja-JP" dirty="0">
              <a:solidFill>
                <a:srgbClr val="00B0F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B01C4A68-EB8E-4AE9-97A1-393742E2AEDB}"/>
              </a:ext>
            </a:extLst>
          </p:cNvPr>
          <p:cNvSpPr txBox="1"/>
          <p:nvPr/>
        </p:nvSpPr>
        <p:spPr>
          <a:xfrm>
            <a:off x="1596938" y="2923910"/>
            <a:ext cx="5065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１．子孫の確保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２．節税・・・・・・所得税の節税・相続税の節税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xmlns="" id="{D218AAE2-F53A-47D6-BB97-6DB052200F43}"/>
              </a:ext>
            </a:extLst>
          </p:cNvPr>
          <p:cNvSpPr txBox="1">
            <a:spLocks/>
          </p:cNvSpPr>
          <p:nvPr/>
        </p:nvSpPr>
        <p:spPr>
          <a:xfrm>
            <a:off x="1351063" y="3903405"/>
            <a:ext cx="1819776" cy="403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対策の概要</a:t>
            </a:r>
            <a:endParaRPr lang="en-US" altLang="ja-JP" dirty="0">
              <a:solidFill>
                <a:srgbClr val="00B0F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AD43F06F-A8A7-43C4-A1EC-E8F2843A31A4}"/>
              </a:ext>
            </a:extLst>
          </p:cNvPr>
          <p:cNvSpPr txBox="1"/>
          <p:nvPr/>
        </p:nvSpPr>
        <p:spPr>
          <a:xfrm>
            <a:off x="1548755" y="4337995"/>
            <a:ext cx="5065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１．適齢期になったら一日も早く配偶者探しを始める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２．本人に結婚する意志をつけさせる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３．後継者であることを早く決定して、的確な配偶者の選択をする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xmlns="" id="{A7818155-B559-482B-8864-D78E575AACED}"/>
              </a:ext>
            </a:extLst>
          </p:cNvPr>
          <p:cNvSpPr txBox="1">
            <a:spLocks/>
          </p:cNvSpPr>
          <p:nvPr/>
        </p:nvSpPr>
        <p:spPr>
          <a:xfrm>
            <a:off x="1338777" y="5540662"/>
            <a:ext cx="2237873" cy="508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要点及び留意事項</a:t>
            </a:r>
            <a:endParaRPr lang="en-US" altLang="ja-JP" dirty="0">
              <a:solidFill>
                <a:srgbClr val="00B0F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A3F922D0-A244-4278-8BC9-3F5B276FD07B}"/>
              </a:ext>
            </a:extLst>
          </p:cNvPr>
          <p:cNvSpPr txBox="1"/>
          <p:nvPr/>
        </p:nvSpPr>
        <p:spPr>
          <a:xfrm>
            <a:off x="1491351" y="5972765"/>
            <a:ext cx="5065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１．財産承継対策、事業承継対策の最大の目玉である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２．戦略として取り組む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３．承継予定者を早く決めることが要点の一つである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その方が本人にとっても方向づけができて良いことである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xmlns="" id="{13813174-E0EC-4B79-BEC7-DA3A5D7365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06"/>
          <a:stretch/>
        </p:blipFill>
        <p:spPr>
          <a:xfrm>
            <a:off x="0" y="7462385"/>
            <a:ext cx="6858000" cy="1431954"/>
          </a:xfrm>
          <a:prstGeom prst="rect">
            <a:avLst/>
          </a:prstGeom>
        </p:spPr>
      </p:pic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xmlns="" id="{2ABF0C25-F8A4-4E30-A45D-5BA5501E2EF8}"/>
              </a:ext>
            </a:extLst>
          </p:cNvPr>
          <p:cNvGrpSpPr/>
          <p:nvPr/>
        </p:nvGrpSpPr>
        <p:grpSpPr>
          <a:xfrm>
            <a:off x="213560" y="9061410"/>
            <a:ext cx="7000474" cy="626652"/>
            <a:chOff x="222006" y="9224433"/>
            <a:chExt cx="7000474" cy="626652"/>
          </a:xfrm>
        </p:grpSpPr>
        <p:pic>
          <p:nvPicPr>
            <p:cNvPr id="17" name="図 16">
              <a:extLst>
                <a:ext uri="{FF2B5EF4-FFF2-40B4-BE49-F238E27FC236}">
                  <a16:creationId xmlns:a16="http://schemas.microsoft.com/office/drawing/2014/main" xmlns="" id="{8FCE0221-8311-4ABF-82DA-BF35A772D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006" y="9224433"/>
              <a:ext cx="2806112" cy="472467"/>
            </a:xfrm>
            <a:prstGeom prst="rect">
              <a:avLst/>
            </a:prstGeom>
          </p:spPr>
        </p:pic>
        <p:sp>
          <p:nvSpPr>
            <p:cNvPr id="18" name="テキスト ボックス 3">
              <a:extLst>
                <a:ext uri="{FF2B5EF4-FFF2-40B4-BE49-F238E27FC236}">
                  <a16:creationId xmlns:a16="http://schemas.microsoft.com/office/drawing/2014/main" xmlns="" id="{1A16C54A-DDD3-4240-9DF9-B062602C8E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9285" y="9280215"/>
              <a:ext cx="3363383" cy="360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 algn="ctr">
                <a:lnSpc>
                  <a:spcPts val="1300"/>
                </a:lnSpc>
              </a:pPr>
              <a:r>
                <a:rPr lang="en-US" sz="1100" kern="1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440-0083</a:t>
              </a:r>
              <a:r>
                <a:rPr lang="ja-JP" altLang="en-US" sz="1100" kern="1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　愛知県豊橋市下地町字横山４５番地の１</a:t>
              </a:r>
            </a:p>
            <a:p>
              <a:pPr algn="ctr">
                <a:lnSpc>
                  <a:spcPts val="1300"/>
                </a:lnSpc>
              </a:pPr>
              <a:r>
                <a:rPr lang="ja-JP" altLang="en-US" sz="1200" kern="1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　</a:t>
              </a:r>
              <a:r>
                <a:rPr lang="en-US" sz="1200" kern="1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TEL</a:t>
              </a:r>
              <a:r>
                <a:rPr lang="ja-JP" altLang="en-US" sz="1200" kern="1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：（</a:t>
              </a:r>
              <a:r>
                <a:rPr lang="en-US" sz="1200" kern="1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0532</a:t>
              </a:r>
              <a:r>
                <a:rPr lang="ja-JP" altLang="en-US" sz="1200" kern="1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）</a:t>
              </a:r>
              <a:r>
                <a:rPr lang="en-US" sz="1200" kern="1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53-</a:t>
              </a:r>
              <a:r>
                <a:rPr lang="en-US" altLang="ja-JP" sz="1200" kern="1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5333</a:t>
              </a:r>
              <a:r>
                <a:rPr lang="en-US" sz="1200" kern="1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(</a:t>
              </a:r>
              <a:r>
                <a:rPr lang="ja-JP" altLang="en-US" sz="1200" kern="1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代</a:t>
              </a:r>
              <a:r>
                <a:rPr lang="en-US" sz="1200" kern="1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)  FAX</a:t>
              </a:r>
              <a:r>
                <a:rPr lang="ja-JP" altLang="en-US" sz="1200" kern="1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：（</a:t>
              </a:r>
              <a:r>
                <a:rPr lang="en-US" sz="1200" kern="1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0532</a:t>
              </a:r>
              <a:r>
                <a:rPr lang="ja-JP" altLang="en-US" sz="1200" kern="1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）</a:t>
              </a:r>
              <a:r>
                <a:rPr lang="en-US" altLang="ja-JP" sz="1200" kern="1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53-5118</a:t>
              </a:r>
              <a:endPara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xmlns="" id="{B0CFE56C-40BE-47C8-8A04-BB99789F2F76}"/>
                </a:ext>
              </a:extLst>
            </p:cNvPr>
            <p:cNvSpPr txBox="1"/>
            <p:nvPr/>
          </p:nvSpPr>
          <p:spPr>
            <a:xfrm>
              <a:off x="4960601" y="9635641"/>
              <a:ext cx="226187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（令和２年１月レターケース）</a:t>
              </a:r>
            </a:p>
          </p:txBody>
        </p:sp>
      </p:grpSp>
      <p:sp>
        <p:nvSpPr>
          <p:cNvPr id="26" name="字幕 2">
            <a:extLst>
              <a:ext uri="{FF2B5EF4-FFF2-40B4-BE49-F238E27FC236}">
                <a16:creationId xmlns:a16="http://schemas.microsoft.com/office/drawing/2014/main" xmlns="" id="{FBEA38BE-D48D-4CB0-A041-24941629E33D}"/>
              </a:ext>
            </a:extLst>
          </p:cNvPr>
          <p:cNvSpPr txBox="1">
            <a:spLocks/>
          </p:cNvSpPr>
          <p:nvPr/>
        </p:nvSpPr>
        <p:spPr>
          <a:xfrm>
            <a:off x="302293" y="2397319"/>
            <a:ext cx="672265" cy="2952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xmlns="" id="{EE69E7AB-57DA-4C41-A7D4-9684FC4D8AA3}"/>
              </a:ext>
            </a:extLst>
          </p:cNvPr>
          <p:cNvGrpSpPr/>
          <p:nvPr/>
        </p:nvGrpSpPr>
        <p:grpSpPr>
          <a:xfrm>
            <a:off x="439023" y="2359869"/>
            <a:ext cx="900994" cy="640642"/>
            <a:chOff x="245895" y="2280301"/>
            <a:chExt cx="900994" cy="640642"/>
          </a:xfrm>
        </p:grpSpPr>
        <p:pic>
          <p:nvPicPr>
            <p:cNvPr id="23" name="図 22">
              <a:extLst>
                <a:ext uri="{FF2B5EF4-FFF2-40B4-BE49-F238E27FC236}">
                  <a16:creationId xmlns:a16="http://schemas.microsoft.com/office/drawing/2014/main" xmlns="" id="{CC17B45C-2159-4E6D-AEDB-80E679C78F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 b="60050"/>
            <a:stretch/>
          </p:blipFill>
          <p:spPr>
            <a:xfrm>
              <a:off x="245895" y="2280301"/>
              <a:ext cx="850040" cy="640642"/>
            </a:xfrm>
            <a:prstGeom prst="rect">
              <a:avLst/>
            </a:prstGeom>
          </p:spPr>
        </p:pic>
        <p:sp>
          <p:nvSpPr>
            <p:cNvPr id="27" name="字幕 2">
              <a:extLst>
                <a:ext uri="{FF2B5EF4-FFF2-40B4-BE49-F238E27FC236}">
                  <a16:creationId xmlns:a16="http://schemas.microsoft.com/office/drawing/2014/main" xmlns="" id="{BC3476D4-BEED-47C2-A6C4-38914278A4F2}"/>
                </a:ext>
              </a:extLst>
            </p:cNvPr>
            <p:cNvSpPr txBox="1">
              <a:spLocks/>
            </p:cNvSpPr>
            <p:nvPr/>
          </p:nvSpPr>
          <p:spPr>
            <a:xfrm>
              <a:off x="489742" y="2397705"/>
              <a:ext cx="657147" cy="4618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ja-JP" dirty="0">
                  <a:solidFill>
                    <a:srgbClr val="00B0F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1</a:t>
              </a: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xmlns="" id="{15EE1D9E-5081-4051-A3B2-A74ABB464CA3}"/>
              </a:ext>
            </a:extLst>
          </p:cNvPr>
          <p:cNvGrpSpPr/>
          <p:nvPr/>
        </p:nvGrpSpPr>
        <p:grpSpPr>
          <a:xfrm>
            <a:off x="399956" y="3782350"/>
            <a:ext cx="913026" cy="640642"/>
            <a:chOff x="245895" y="3544384"/>
            <a:chExt cx="913026" cy="640642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xmlns="" id="{792B70EE-BCD3-4D58-9918-FE11718792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 b="60050"/>
            <a:stretch/>
          </p:blipFill>
          <p:spPr>
            <a:xfrm>
              <a:off x="245895" y="3544384"/>
              <a:ext cx="850040" cy="640642"/>
            </a:xfrm>
            <a:prstGeom prst="rect">
              <a:avLst/>
            </a:prstGeom>
          </p:spPr>
        </p:pic>
        <p:sp>
          <p:nvSpPr>
            <p:cNvPr id="29" name="字幕 2">
              <a:extLst>
                <a:ext uri="{FF2B5EF4-FFF2-40B4-BE49-F238E27FC236}">
                  <a16:creationId xmlns:a16="http://schemas.microsoft.com/office/drawing/2014/main" xmlns="" id="{B60F81C3-6347-4B43-A1BF-27EFCFAAE3F2}"/>
                </a:ext>
              </a:extLst>
            </p:cNvPr>
            <p:cNvSpPr txBox="1">
              <a:spLocks/>
            </p:cNvSpPr>
            <p:nvPr/>
          </p:nvSpPr>
          <p:spPr>
            <a:xfrm>
              <a:off x="501774" y="3665439"/>
              <a:ext cx="657147" cy="4618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ja-JP" dirty="0">
                  <a:solidFill>
                    <a:srgbClr val="00B0F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2</a:t>
              </a: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xmlns="" id="{960341FF-D2DC-4284-93AD-F2528C42CBB3}"/>
              </a:ext>
            </a:extLst>
          </p:cNvPr>
          <p:cNvGrpSpPr/>
          <p:nvPr/>
        </p:nvGrpSpPr>
        <p:grpSpPr>
          <a:xfrm>
            <a:off x="405461" y="5386310"/>
            <a:ext cx="917163" cy="691230"/>
            <a:chOff x="229726" y="5201734"/>
            <a:chExt cx="917163" cy="691230"/>
          </a:xfrm>
        </p:grpSpPr>
        <p:pic>
          <p:nvPicPr>
            <p:cNvPr id="25" name="図 24">
              <a:extLst>
                <a:ext uri="{FF2B5EF4-FFF2-40B4-BE49-F238E27FC236}">
                  <a16:creationId xmlns:a16="http://schemas.microsoft.com/office/drawing/2014/main" xmlns="" id="{27EB3259-F46B-4750-9176-E5131BA86C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 b="60050"/>
            <a:stretch/>
          </p:blipFill>
          <p:spPr>
            <a:xfrm>
              <a:off x="229726" y="5201734"/>
              <a:ext cx="917163" cy="691230"/>
            </a:xfrm>
            <a:prstGeom prst="rect">
              <a:avLst/>
            </a:prstGeom>
          </p:spPr>
        </p:pic>
        <p:sp>
          <p:nvSpPr>
            <p:cNvPr id="30" name="字幕 2">
              <a:extLst>
                <a:ext uri="{FF2B5EF4-FFF2-40B4-BE49-F238E27FC236}">
                  <a16:creationId xmlns:a16="http://schemas.microsoft.com/office/drawing/2014/main" xmlns="" id="{77095C55-F5F8-46A7-85D9-FBA3C1CF5527}"/>
                </a:ext>
              </a:extLst>
            </p:cNvPr>
            <p:cNvSpPr txBox="1">
              <a:spLocks/>
            </p:cNvSpPr>
            <p:nvPr/>
          </p:nvSpPr>
          <p:spPr>
            <a:xfrm>
              <a:off x="489742" y="5332963"/>
              <a:ext cx="657147" cy="4618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kumimoji="1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ja-JP" dirty="0">
                  <a:solidFill>
                    <a:srgbClr val="00B0F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656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117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後継者の結婚対策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後継者の結婚対策</dc:title>
  <dc:creator>togawa_saori</dc:creator>
  <cp:lastModifiedBy>odaira_naoko</cp:lastModifiedBy>
  <cp:revision>9</cp:revision>
  <cp:lastPrinted>2019-12-06T01:27:40Z</cp:lastPrinted>
  <dcterms:created xsi:type="dcterms:W3CDTF">2019-12-05T05:29:28Z</dcterms:created>
  <dcterms:modified xsi:type="dcterms:W3CDTF">2020-01-06T05:35:14Z</dcterms:modified>
</cp:coreProperties>
</file>