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Lst>
  <p:notesMasterIdLst>
    <p:notesMasterId r:id="rId4"/>
  </p:notesMasterIdLst>
  <p:sldIdLst>
    <p:sldId id="261" r:id="rId2"/>
    <p:sldId id="262" r:id="rId3"/>
  </p:sldIdLst>
  <p:sldSz cx="6858000" cy="9906000" type="A4"/>
  <p:notesSz cx="7102475" cy="10233025"/>
  <p:defaultTextStyle>
    <a:defPPr>
      <a:defRPr lang="ja-JP"/>
    </a:defPPr>
    <a:lvl1pPr marL="0" algn="l" defTabSz="914253" rtl="0" eaLnBrk="1" latinLnBrk="0" hangingPunct="1">
      <a:defRPr kumimoji="1" sz="1800" kern="1200">
        <a:solidFill>
          <a:schemeClr val="tx1"/>
        </a:solidFill>
        <a:latin typeface="+mn-lt"/>
        <a:ea typeface="+mn-ea"/>
        <a:cs typeface="+mn-cs"/>
      </a:defRPr>
    </a:lvl1pPr>
    <a:lvl2pPr marL="457127" algn="l" defTabSz="914253" rtl="0" eaLnBrk="1" latinLnBrk="0" hangingPunct="1">
      <a:defRPr kumimoji="1" sz="1800" kern="1200">
        <a:solidFill>
          <a:schemeClr val="tx1"/>
        </a:solidFill>
        <a:latin typeface="+mn-lt"/>
        <a:ea typeface="+mn-ea"/>
        <a:cs typeface="+mn-cs"/>
      </a:defRPr>
    </a:lvl2pPr>
    <a:lvl3pPr marL="914253" algn="l" defTabSz="914253" rtl="0" eaLnBrk="1" latinLnBrk="0" hangingPunct="1">
      <a:defRPr kumimoji="1" sz="1800" kern="1200">
        <a:solidFill>
          <a:schemeClr val="tx1"/>
        </a:solidFill>
        <a:latin typeface="+mn-lt"/>
        <a:ea typeface="+mn-ea"/>
        <a:cs typeface="+mn-cs"/>
      </a:defRPr>
    </a:lvl3pPr>
    <a:lvl4pPr marL="1371380" algn="l" defTabSz="914253" rtl="0" eaLnBrk="1" latinLnBrk="0" hangingPunct="1">
      <a:defRPr kumimoji="1" sz="1800" kern="1200">
        <a:solidFill>
          <a:schemeClr val="tx1"/>
        </a:solidFill>
        <a:latin typeface="+mn-lt"/>
        <a:ea typeface="+mn-ea"/>
        <a:cs typeface="+mn-cs"/>
      </a:defRPr>
    </a:lvl4pPr>
    <a:lvl5pPr marL="1828507" algn="l" defTabSz="914253" rtl="0" eaLnBrk="1" latinLnBrk="0" hangingPunct="1">
      <a:defRPr kumimoji="1" sz="1800" kern="1200">
        <a:solidFill>
          <a:schemeClr val="tx1"/>
        </a:solidFill>
        <a:latin typeface="+mn-lt"/>
        <a:ea typeface="+mn-ea"/>
        <a:cs typeface="+mn-cs"/>
      </a:defRPr>
    </a:lvl5pPr>
    <a:lvl6pPr marL="2285633" algn="l" defTabSz="914253" rtl="0" eaLnBrk="1" latinLnBrk="0" hangingPunct="1">
      <a:defRPr kumimoji="1" sz="1800" kern="1200">
        <a:solidFill>
          <a:schemeClr val="tx1"/>
        </a:solidFill>
        <a:latin typeface="+mn-lt"/>
        <a:ea typeface="+mn-ea"/>
        <a:cs typeface="+mn-cs"/>
      </a:defRPr>
    </a:lvl6pPr>
    <a:lvl7pPr marL="2742760" algn="l" defTabSz="914253" rtl="0" eaLnBrk="1" latinLnBrk="0" hangingPunct="1">
      <a:defRPr kumimoji="1" sz="1800" kern="1200">
        <a:solidFill>
          <a:schemeClr val="tx1"/>
        </a:solidFill>
        <a:latin typeface="+mn-lt"/>
        <a:ea typeface="+mn-ea"/>
        <a:cs typeface="+mn-cs"/>
      </a:defRPr>
    </a:lvl7pPr>
    <a:lvl8pPr marL="3199887" algn="l" defTabSz="914253" rtl="0" eaLnBrk="1" latinLnBrk="0" hangingPunct="1">
      <a:defRPr kumimoji="1" sz="1800" kern="1200">
        <a:solidFill>
          <a:schemeClr val="tx1"/>
        </a:solidFill>
        <a:latin typeface="+mn-lt"/>
        <a:ea typeface="+mn-ea"/>
        <a:cs typeface="+mn-cs"/>
      </a:defRPr>
    </a:lvl8pPr>
    <a:lvl9pPr marL="3657013" algn="l" defTabSz="914253"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9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708"/>
    <a:srgbClr val="231815"/>
    <a:srgbClr val="75DBFF"/>
    <a:srgbClr val="0099CC"/>
    <a:srgbClr val="99FFCC"/>
    <a:srgbClr val="66FFFF"/>
    <a:srgbClr val="ECF3CF"/>
    <a:srgbClr val="FFF0AC"/>
    <a:srgbClr val="521500"/>
    <a:srgbClr val="906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3282" y="-456"/>
      </p:cViewPr>
      <p:guideLst>
        <p:guide orient="horz" pos="309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3077738" cy="513428"/>
          </a:xfrm>
          <a:prstGeom prst="rect">
            <a:avLst/>
          </a:prstGeom>
        </p:spPr>
        <p:txBody>
          <a:bodyPr vert="horz" lIns="94795" tIns="47398" rIns="94795" bIns="47398"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095" y="0"/>
            <a:ext cx="3077738" cy="513428"/>
          </a:xfrm>
          <a:prstGeom prst="rect">
            <a:avLst/>
          </a:prstGeom>
        </p:spPr>
        <p:txBody>
          <a:bodyPr vert="horz" lIns="94795" tIns="47398" rIns="94795" bIns="47398" rtlCol="0"/>
          <a:lstStyle>
            <a:lvl1pPr algn="r">
              <a:defRPr sz="1200"/>
            </a:lvl1pPr>
          </a:lstStyle>
          <a:p>
            <a:fld id="{70F99883-74AE-4A2C-81B7-5B86A08198C0}" type="datetimeFigureOut">
              <a:rPr kumimoji="1" lang="ja-JP" altLang="en-US" smtClean="0"/>
              <a:t>2020/3/3</a:t>
            </a:fld>
            <a:endParaRPr kumimoji="1" lang="ja-JP" altLang="en-US"/>
          </a:p>
        </p:txBody>
      </p:sp>
      <p:sp>
        <p:nvSpPr>
          <p:cNvPr id="4" name="スライド イメージ プレースホルダー 3"/>
          <p:cNvSpPr>
            <a:spLocks noGrp="1" noRot="1" noChangeAspect="1"/>
          </p:cNvSpPr>
          <p:nvPr>
            <p:ph type="sldImg" idx="2"/>
          </p:nvPr>
        </p:nvSpPr>
        <p:spPr>
          <a:xfrm>
            <a:off x="2355850" y="1277938"/>
            <a:ext cx="2390775" cy="3455987"/>
          </a:xfrm>
          <a:prstGeom prst="rect">
            <a:avLst/>
          </a:prstGeom>
          <a:noFill/>
          <a:ln w="12700">
            <a:solidFill>
              <a:prstClr val="black"/>
            </a:solidFill>
          </a:ln>
        </p:spPr>
        <p:txBody>
          <a:bodyPr vert="horz" lIns="94795" tIns="47398" rIns="94795" bIns="47398" rtlCol="0" anchor="ctr"/>
          <a:lstStyle/>
          <a:p>
            <a:endParaRPr lang="ja-JP" altLang="en-US"/>
          </a:p>
        </p:txBody>
      </p:sp>
      <p:sp>
        <p:nvSpPr>
          <p:cNvPr id="5" name="ノート プレースホルダー 4"/>
          <p:cNvSpPr>
            <a:spLocks noGrp="1"/>
          </p:cNvSpPr>
          <p:nvPr>
            <p:ph type="body" sz="quarter" idx="3"/>
          </p:nvPr>
        </p:nvSpPr>
        <p:spPr>
          <a:xfrm>
            <a:off x="710248" y="4924644"/>
            <a:ext cx="5681980" cy="4029253"/>
          </a:xfrm>
          <a:prstGeom prst="rect">
            <a:avLst/>
          </a:prstGeom>
        </p:spPr>
        <p:txBody>
          <a:bodyPr vert="horz" lIns="94795" tIns="47398" rIns="94795" bIns="4739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719601"/>
            <a:ext cx="3077738" cy="513427"/>
          </a:xfrm>
          <a:prstGeom prst="rect">
            <a:avLst/>
          </a:prstGeom>
        </p:spPr>
        <p:txBody>
          <a:bodyPr vert="horz" lIns="94795" tIns="47398" rIns="94795" bIns="4739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095" y="9719601"/>
            <a:ext cx="3077738" cy="513427"/>
          </a:xfrm>
          <a:prstGeom prst="rect">
            <a:avLst/>
          </a:prstGeom>
        </p:spPr>
        <p:txBody>
          <a:bodyPr vert="horz" lIns="94795" tIns="47398" rIns="94795" bIns="47398" rtlCol="0" anchor="b"/>
          <a:lstStyle>
            <a:lvl1pPr algn="r">
              <a:defRPr sz="12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914253" rtl="0" eaLnBrk="1" latinLnBrk="0" hangingPunct="1">
      <a:defRPr kumimoji="1" sz="1200" kern="1200">
        <a:solidFill>
          <a:schemeClr val="tx1"/>
        </a:solidFill>
        <a:latin typeface="+mn-lt"/>
        <a:ea typeface="+mn-ea"/>
        <a:cs typeface="+mn-cs"/>
      </a:defRPr>
    </a:lvl1pPr>
    <a:lvl2pPr marL="457127" algn="l" defTabSz="914253" rtl="0" eaLnBrk="1" latinLnBrk="0" hangingPunct="1">
      <a:defRPr kumimoji="1" sz="1200" kern="1200">
        <a:solidFill>
          <a:schemeClr val="tx1"/>
        </a:solidFill>
        <a:latin typeface="+mn-lt"/>
        <a:ea typeface="+mn-ea"/>
        <a:cs typeface="+mn-cs"/>
      </a:defRPr>
    </a:lvl2pPr>
    <a:lvl3pPr marL="914253" algn="l" defTabSz="914253" rtl="0" eaLnBrk="1" latinLnBrk="0" hangingPunct="1">
      <a:defRPr kumimoji="1" sz="1200" kern="1200">
        <a:solidFill>
          <a:schemeClr val="tx1"/>
        </a:solidFill>
        <a:latin typeface="+mn-lt"/>
        <a:ea typeface="+mn-ea"/>
        <a:cs typeface="+mn-cs"/>
      </a:defRPr>
    </a:lvl3pPr>
    <a:lvl4pPr marL="1371380" algn="l" defTabSz="914253" rtl="0" eaLnBrk="1" latinLnBrk="0" hangingPunct="1">
      <a:defRPr kumimoji="1" sz="1200" kern="1200">
        <a:solidFill>
          <a:schemeClr val="tx1"/>
        </a:solidFill>
        <a:latin typeface="+mn-lt"/>
        <a:ea typeface="+mn-ea"/>
        <a:cs typeface="+mn-cs"/>
      </a:defRPr>
    </a:lvl4pPr>
    <a:lvl5pPr marL="1828507" algn="l" defTabSz="914253" rtl="0" eaLnBrk="1" latinLnBrk="0" hangingPunct="1">
      <a:defRPr kumimoji="1" sz="1200" kern="1200">
        <a:solidFill>
          <a:schemeClr val="tx1"/>
        </a:solidFill>
        <a:latin typeface="+mn-lt"/>
        <a:ea typeface="+mn-ea"/>
        <a:cs typeface="+mn-cs"/>
      </a:defRPr>
    </a:lvl5pPr>
    <a:lvl6pPr marL="2285633" algn="l" defTabSz="914253" rtl="0" eaLnBrk="1" latinLnBrk="0" hangingPunct="1">
      <a:defRPr kumimoji="1" sz="1200" kern="1200">
        <a:solidFill>
          <a:schemeClr val="tx1"/>
        </a:solidFill>
        <a:latin typeface="+mn-lt"/>
        <a:ea typeface="+mn-ea"/>
        <a:cs typeface="+mn-cs"/>
      </a:defRPr>
    </a:lvl6pPr>
    <a:lvl7pPr marL="2742760" algn="l" defTabSz="914253" rtl="0" eaLnBrk="1" latinLnBrk="0" hangingPunct="1">
      <a:defRPr kumimoji="1" sz="1200" kern="1200">
        <a:solidFill>
          <a:schemeClr val="tx1"/>
        </a:solidFill>
        <a:latin typeface="+mn-lt"/>
        <a:ea typeface="+mn-ea"/>
        <a:cs typeface="+mn-cs"/>
      </a:defRPr>
    </a:lvl7pPr>
    <a:lvl8pPr marL="3199887" algn="l" defTabSz="914253" rtl="0" eaLnBrk="1" latinLnBrk="0" hangingPunct="1">
      <a:defRPr kumimoji="1" sz="1200" kern="1200">
        <a:solidFill>
          <a:schemeClr val="tx1"/>
        </a:solidFill>
        <a:latin typeface="+mn-lt"/>
        <a:ea typeface="+mn-ea"/>
        <a:cs typeface="+mn-cs"/>
      </a:defRPr>
    </a:lvl8pPr>
    <a:lvl9pPr marL="3657013" algn="l" defTabSz="914253"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5"/>
          </a:xfrm>
          <a:prstGeom prst="rect">
            <a:avLst/>
          </a:prstGeo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471856" y="9180819"/>
            <a:ext cx="1542980" cy="527666"/>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3/3/2020</a:t>
            </a:fld>
            <a:endParaRPr lang="en-US" dirty="0">
              <a:solidFill>
                <a:prstClr val="black">
                  <a:tint val="75000"/>
                </a:prstClr>
              </a:solidFill>
            </a:endParaRPr>
          </a:p>
        </p:txBody>
      </p:sp>
      <p:sp>
        <p:nvSpPr>
          <p:cNvPr id="5" name="Footer Placeholder 4"/>
          <p:cNvSpPr>
            <a:spLocks noGrp="1"/>
          </p:cNvSpPr>
          <p:nvPr>
            <p:ph type="ftr" sz="quarter" idx="11"/>
          </p:nvPr>
        </p:nvSpPr>
        <p:spPr>
          <a:xfrm>
            <a:off x="2271065" y="9180819"/>
            <a:ext cx="2315870" cy="527666"/>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4843166" y="9180819"/>
            <a:ext cx="1542980" cy="527666"/>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471855" y="527666"/>
            <a:ext cx="5914290" cy="1914593"/>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855" y="2636891"/>
            <a:ext cx="5914290" cy="6285862"/>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856" y="9180819"/>
            <a:ext cx="1542980" cy="527666"/>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3/3/2020</a:t>
            </a:fld>
            <a:endParaRPr lang="en-US" dirty="0">
              <a:solidFill>
                <a:prstClr val="black">
                  <a:tint val="75000"/>
                </a:prstClr>
              </a:solidFill>
            </a:endParaRPr>
          </a:p>
        </p:txBody>
      </p:sp>
      <p:sp>
        <p:nvSpPr>
          <p:cNvPr id="5" name="Footer Placeholder 4"/>
          <p:cNvSpPr>
            <a:spLocks noGrp="1"/>
          </p:cNvSpPr>
          <p:nvPr>
            <p:ph type="ftr" sz="quarter" idx="11"/>
          </p:nvPr>
        </p:nvSpPr>
        <p:spPr>
          <a:xfrm>
            <a:off x="2271065" y="9180819"/>
            <a:ext cx="2315870" cy="527666"/>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4843166" y="9180819"/>
            <a:ext cx="1542980" cy="527666"/>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4"/>
            <a:ext cx="1478756" cy="8394877"/>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4"/>
            <a:ext cx="4350543" cy="8394877"/>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856" y="9180819"/>
            <a:ext cx="1542980" cy="527666"/>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3/3/2020</a:t>
            </a:fld>
            <a:endParaRPr lang="en-US" dirty="0">
              <a:solidFill>
                <a:prstClr val="black">
                  <a:tint val="75000"/>
                </a:prstClr>
              </a:solidFill>
            </a:endParaRPr>
          </a:p>
        </p:txBody>
      </p:sp>
      <p:sp>
        <p:nvSpPr>
          <p:cNvPr id="5" name="Footer Placeholder 4"/>
          <p:cNvSpPr>
            <a:spLocks noGrp="1"/>
          </p:cNvSpPr>
          <p:nvPr>
            <p:ph type="ftr" sz="quarter" idx="11"/>
          </p:nvPr>
        </p:nvSpPr>
        <p:spPr>
          <a:xfrm>
            <a:off x="2271065" y="9180819"/>
            <a:ext cx="2315870" cy="527666"/>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4843166" y="9180819"/>
            <a:ext cx="1542980" cy="527666"/>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1855" y="527666"/>
            <a:ext cx="5914290" cy="191459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71855" y="2636891"/>
            <a:ext cx="5914290" cy="628586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856" y="9180819"/>
            <a:ext cx="1542980" cy="527666"/>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3/3/2020</a:t>
            </a:fld>
            <a:endParaRPr lang="en-US" dirty="0">
              <a:solidFill>
                <a:prstClr val="black">
                  <a:tint val="75000"/>
                </a:prstClr>
              </a:solidFill>
            </a:endParaRPr>
          </a:p>
        </p:txBody>
      </p:sp>
      <p:sp>
        <p:nvSpPr>
          <p:cNvPr id="5" name="Footer Placeholder 4"/>
          <p:cNvSpPr>
            <a:spLocks noGrp="1"/>
          </p:cNvSpPr>
          <p:nvPr>
            <p:ph type="ftr" sz="quarter" idx="11"/>
          </p:nvPr>
        </p:nvSpPr>
        <p:spPr>
          <a:xfrm>
            <a:off x="2271065" y="9180819"/>
            <a:ext cx="2315870" cy="527666"/>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4843166" y="9180819"/>
            <a:ext cx="1542980" cy="527666"/>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5"/>
            <a:ext cx="5915025" cy="4120620"/>
          </a:xfrm>
          <a:prstGeom prst="rect">
            <a:avLst/>
          </a:prstGeo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7" y="6629227"/>
            <a:ext cx="5915025" cy="2166936"/>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471856" y="9180819"/>
            <a:ext cx="1542980" cy="527666"/>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3/3/2020</a:t>
            </a:fld>
            <a:endParaRPr lang="en-US" dirty="0">
              <a:solidFill>
                <a:prstClr val="black">
                  <a:tint val="75000"/>
                </a:prstClr>
              </a:solidFill>
            </a:endParaRPr>
          </a:p>
        </p:txBody>
      </p:sp>
      <p:sp>
        <p:nvSpPr>
          <p:cNvPr id="5" name="Footer Placeholder 4"/>
          <p:cNvSpPr>
            <a:spLocks noGrp="1"/>
          </p:cNvSpPr>
          <p:nvPr>
            <p:ph type="ftr" sz="quarter" idx="11"/>
          </p:nvPr>
        </p:nvSpPr>
        <p:spPr>
          <a:xfrm>
            <a:off x="2271065" y="9180819"/>
            <a:ext cx="2315870" cy="527666"/>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4843166" y="9180819"/>
            <a:ext cx="1542980" cy="527666"/>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1855" y="527666"/>
            <a:ext cx="5914290" cy="191459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3"/>
            <a:ext cx="2914650" cy="6285266"/>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3"/>
            <a:ext cx="2914650" cy="6285266"/>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471856" y="9180819"/>
            <a:ext cx="1542980" cy="527666"/>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3/3/2020</a:t>
            </a:fld>
            <a:endParaRPr lang="en-US" dirty="0">
              <a:solidFill>
                <a:prstClr val="black">
                  <a:tint val="75000"/>
                </a:prstClr>
              </a:solidFill>
            </a:endParaRPr>
          </a:p>
        </p:txBody>
      </p:sp>
      <p:sp>
        <p:nvSpPr>
          <p:cNvPr id="6" name="Footer Placeholder 4"/>
          <p:cNvSpPr>
            <a:spLocks noGrp="1"/>
          </p:cNvSpPr>
          <p:nvPr>
            <p:ph type="ftr" sz="quarter" idx="11"/>
          </p:nvPr>
        </p:nvSpPr>
        <p:spPr>
          <a:xfrm>
            <a:off x="2271065" y="9180819"/>
            <a:ext cx="2315870" cy="527666"/>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4843166" y="9180819"/>
            <a:ext cx="1542980" cy="527666"/>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6"/>
            <a:ext cx="2901255" cy="1190095"/>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6"/>
            <a:ext cx="2915543" cy="1190095"/>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471856" y="9180819"/>
            <a:ext cx="1542980" cy="527666"/>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3/3/2020</a:t>
            </a:fld>
            <a:endParaRPr lang="en-US" dirty="0">
              <a:solidFill>
                <a:prstClr val="black">
                  <a:tint val="75000"/>
                </a:prstClr>
              </a:solidFill>
            </a:endParaRPr>
          </a:p>
        </p:txBody>
      </p:sp>
      <p:sp>
        <p:nvSpPr>
          <p:cNvPr id="8" name="Footer Placeholder 4"/>
          <p:cNvSpPr>
            <a:spLocks noGrp="1"/>
          </p:cNvSpPr>
          <p:nvPr>
            <p:ph type="ftr" sz="quarter" idx="11"/>
          </p:nvPr>
        </p:nvSpPr>
        <p:spPr>
          <a:xfrm>
            <a:off x="2271065" y="9180819"/>
            <a:ext cx="2315870" cy="527666"/>
          </a:xfrm>
          <a:prstGeom prst="rect">
            <a:avLst/>
          </a:prstGeo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4843166" y="9180819"/>
            <a:ext cx="1542980" cy="527666"/>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71855" y="527666"/>
            <a:ext cx="5914290" cy="1914593"/>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471856" y="9180819"/>
            <a:ext cx="1542980" cy="527666"/>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3/3/2020</a:t>
            </a:fld>
            <a:endParaRPr lang="en-US" dirty="0">
              <a:solidFill>
                <a:prstClr val="black">
                  <a:tint val="75000"/>
                </a:prstClr>
              </a:solidFill>
            </a:endParaRPr>
          </a:p>
        </p:txBody>
      </p:sp>
      <p:sp>
        <p:nvSpPr>
          <p:cNvPr id="4" name="Footer Placeholder 4"/>
          <p:cNvSpPr>
            <a:spLocks noGrp="1"/>
          </p:cNvSpPr>
          <p:nvPr>
            <p:ph type="ftr" sz="quarter" idx="11"/>
          </p:nvPr>
        </p:nvSpPr>
        <p:spPr>
          <a:xfrm>
            <a:off x="2271065" y="9180819"/>
            <a:ext cx="2315870" cy="527666"/>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4843166" y="9180819"/>
            <a:ext cx="1542980" cy="527666"/>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71856" y="9180819"/>
            <a:ext cx="1542980" cy="527666"/>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3/3/2020</a:t>
            </a:fld>
            <a:endParaRPr lang="en-US" dirty="0">
              <a:solidFill>
                <a:prstClr val="black">
                  <a:tint val="75000"/>
                </a:prstClr>
              </a:solidFill>
            </a:endParaRPr>
          </a:p>
        </p:txBody>
      </p:sp>
      <p:sp>
        <p:nvSpPr>
          <p:cNvPr id="3" name="Footer Placeholder 4"/>
          <p:cNvSpPr>
            <a:spLocks noGrp="1"/>
          </p:cNvSpPr>
          <p:nvPr>
            <p:ph type="ftr" sz="quarter" idx="11"/>
          </p:nvPr>
        </p:nvSpPr>
        <p:spPr>
          <a:xfrm>
            <a:off x="2271065" y="9180819"/>
            <a:ext cx="2315870" cy="527666"/>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4843166" y="9180819"/>
            <a:ext cx="1542980" cy="527666"/>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2" y="660401"/>
            <a:ext cx="2211883" cy="2311400"/>
          </a:xfrm>
          <a:prstGeom prst="rect">
            <a:avLst/>
          </a:prstGeo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2"/>
            <a:ext cx="3471863" cy="7039681"/>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2" y="2971800"/>
            <a:ext cx="2211883" cy="5505627"/>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471856" y="9180819"/>
            <a:ext cx="1542980" cy="527666"/>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3/3/2020</a:t>
            </a:fld>
            <a:endParaRPr lang="en-US" dirty="0">
              <a:solidFill>
                <a:prstClr val="black">
                  <a:tint val="75000"/>
                </a:prstClr>
              </a:solidFill>
            </a:endParaRPr>
          </a:p>
        </p:txBody>
      </p:sp>
      <p:sp>
        <p:nvSpPr>
          <p:cNvPr id="6" name="Footer Placeholder 4"/>
          <p:cNvSpPr>
            <a:spLocks noGrp="1"/>
          </p:cNvSpPr>
          <p:nvPr>
            <p:ph type="ftr" sz="quarter" idx="11"/>
          </p:nvPr>
        </p:nvSpPr>
        <p:spPr>
          <a:xfrm>
            <a:off x="2271065" y="9180819"/>
            <a:ext cx="2315870" cy="527666"/>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4843166" y="9180819"/>
            <a:ext cx="1542980" cy="527666"/>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2" y="660401"/>
            <a:ext cx="2211883" cy="2311400"/>
          </a:xfrm>
          <a:prstGeom prst="rect">
            <a:avLst/>
          </a:prstGeo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2"/>
            <a:ext cx="3471863" cy="7039681"/>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472382" y="2971800"/>
            <a:ext cx="2211883" cy="5505627"/>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471856" y="9180819"/>
            <a:ext cx="1542980" cy="527666"/>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3/3/2020</a:t>
            </a:fld>
            <a:endParaRPr lang="en-US" dirty="0">
              <a:solidFill>
                <a:prstClr val="black">
                  <a:tint val="75000"/>
                </a:prstClr>
              </a:solidFill>
            </a:endParaRPr>
          </a:p>
        </p:txBody>
      </p:sp>
      <p:sp>
        <p:nvSpPr>
          <p:cNvPr id="6" name="Footer Placeholder 4"/>
          <p:cNvSpPr>
            <a:spLocks noGrp="1"/>
          </p:cNvSpPr>
          <p:nvPr>
            <p:ph type="ftr" sz="quarter" idx="11"/>
          </p:nvPr>
        </p:nvSpPr>
        <p:spPr>
          <a:xfrm>
            <a:off x="2271065" y="9180819"/>
            <a:ext cx="2315870" cy="527666"/>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4843166" y="9180819"/>
            <a:ext cx="1542980" cy="527666"/>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xmlns="" id="{B6689A90-F04D-4550-97C5-FA5450A22F24}"/>
              </a:ext>
            </a:extLst>
          </p:cNvPr>
          <p:cNvGrpSpPr/>
          <p:nvPr userDrawn="1"/>
        </p:nvGrpSpPr>
        <p:grpSpPr>
          <a:xfrm>
            <a:off x="1" y="-13068"/>
            <a:ext cx="6858000" cy="9983049"/>
            <a:chOff x="1" y="-13068"/>
            <a:chExt cx="6858000" cy="9983049"/>
          </a:xfrm>
        </p:grpSpPr>
        <p:pic>
          <p:nvPicPr>
            <p:cNvPr id="3" name="Picture 2">
              <a:extLst>
                <a:ext uri="{FF2B5EF4-FFF2-40B4-BE49-F238E27FC236}">
                  <a16:creationId xmlns:a16="http://schemas.microsoft.com/office/drawing/2014/main" xmlns="" id="{2377A8BC-D4CF-48EB-9E15-497F4A6D1CF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13068"/>
              <a:ext cx="6858000" cy="998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a:extLst>
                <a:ext uri="{FF2B5EF4-FFF2-40B4-BE49-F238E27FC236}">
                  <a16:creationId xmlns:a16="http://schemas.microsoft.com/office/drawing/2014/main" xmlns="" id="{8E487408-DA0D-4CB7-A930-E6FBBA07C84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8034" y="466726"/>
              <a:ext cx="6099442" cy="907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xmlns="" id="{C6573854-7C98-4B5A-B3BF-CDE1BAD91D55}"/>
              </a:ext>
            </a:extLst>
          </p:cNvPr>
          <p:cNvSpPr/>
          <p:nvPr/>
        </p:nvSpPr>
        <p:spPr>
          <a:xfrm>
            <a:off x="619115" y="3049172"/>
            <a:ext cx="5663625" cy="497539"/>
          </a:xfrm>
          <a:prstGeom prst="rect">
            <a:avLst/>
          </a:prstGeom>
          <a:solidFill>
            <a:srgbClr val="75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xmlns="" id="{85D49B6B-49A5-4475-8246-D4735D795116}"/>
              </a:ext>
            </a:extLst>
          </p:cNvPr>
          <p:cNvPicPr>
            <a:picLocks noChangeAspect="1"/>
          </p:cNvPicPr>
          <p:nvPr/>
        </p:nvPicPr>
        <p:blipFill>
          <a:blip r:embed="rId2"/>
          <a:stretch>
            <a:fillRect/>
          </a:stretch>
        </p:blipFill>
        <p:spPr>
          <a:xfrm>
            <a:off x="1738821" y="2029347"/>
            <a:ext cx="4581703" cy="393350"/>
          </a:xfrm>
          <a:prstGeom prst="rect">
            <a:avLst/>
          </a:prstGeom>
        </p:spPr>
      </p:pic>
      <p:sp>
        <p:nvSpPr>
          <p:cNvPr id="18" name="正方形/長方形 17">
            <a:extLst>
              <a:ext uri="{FF2B5EF4-FFF2-40B4-BE49-F238E27FC236}">
                <a16:creationId xmlns:a16="http://schemas.microsoft.com/office/drawing/2014/main" xmlns="" id="{B6EDB9E4-D948-4E7A-8801-4A1FF601D7DF}"/>
              </a:ext>
            </a:extLst>
          </p:cNvPr>
          <p:cNvSpPr/>
          <p:nvPr/>
        </p:nvSpPr>
        <p:spPr>
          <a:xfrm>
            <a:off x="694398" y="7035923"/>
            <a:ext cx="5527810" cy="159974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Rectangle 2"/>
          <p:cNvSpPr/>
          <p:nvPr/>
        </p:nvSpPr>
        <p:spPr>
          <a:xfrm>
            <a:off x="1976811" y="1144125"/>
            <a:ext cx="4137671" cy="1200329"/>
          </a:xfrm>
          <a:prstGeom prst="rect">
            <a:avLst/>
          </a:prstGeom>
        </p:spPr>
        <p:txBody>
          <a:bodyPr wrap="none">
            <a:spAutoFit/>
          </a:bodyPr>
          <a:lstStyle/>
          <a:p>
            <a:pPr algn="ctr"/>
            <a:r>
              <a:rPr lang="ja-JP" altLang="en-US" sz="3600" dirty="0">
                <a:solidFill>
                  <a:srgbClr val="231815"/>
                </a:solidFill>
              </a:rPr>
              <a:t>不動産賃貸契約の</a:t>
            </a:r>
            <a:endParaRPr lang="en-US" altLang="ja-JP" sz="3600" dirty="0">
              <a:solidFill>
                <a:srgbClr val="231815"/>
              </a:solidFill>
            </a:endParaRPr>
          </a:p>
          <a:p>
            <a:pPr algn="ctr"/>
            <a:r>
              <a:rPr lang="ja-JP" altLang="en-US" sz="3600" dirty="0">
                <a:solidFill>
                  <a:srgbClr val="231815"/>
                </a:solidFill>
              </a:rPr>
              <a:t>ルールが変わります</a:t>
            </a:r>
            <a:endParaRPr lang="zh-CN" altLang="en-US" sz="3600" dirty="0">
              <a:solidFill>
                <a:srgbClr val="231815"/>
              </a:solidFill>
            </a:endParaRPr>
          </a:p>
        </p:txBody>
      </p:sp>
      <p:cxnSp>
        <p:nvCxnSpPr>
          <p:cNvPr id="5" name="Straight Connector 4"/>
          <p:cNvCxnSpPr>
            <a:cxnSpLocks/>
          </p:cNvCxnSpPr>
          <p:nvPr/>
        </p:nvCxnSpPr>
        <p:spPr>
          <a:xfrm>
            <a:off x="450836" y="2460994"/>
            <a:ext cx="591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450836" y="2744026"/>
            <a:ext cx="591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42925" y="2472718"/>
            <a:ext cx="5793573" cy="292388"/>
          </a:xfrm>
          <a:prstGeom prst="rect">
            <a:avLst/>
          </a:prstGeom>
        </p:spPr>
        <p:txBody>
          <a:bodyPr wrap="none">
            <a:spAutoFit/>
          </a:bodyPr>
          <a:lstStyle/>
          <a:p>
            <a:pPr algn="ctr"/>
            <a:r>
              <a:rPr lang="en-US" altLang="ja-JP" sz="1300" b="1" dirty="0">
                <a:solidFill>
                  <a:srgbClr val="0099CC"/>
                </a:solidFill>
                <a:latin typeface="+mj-ea"/>
                <a:ea typeface="+mj-ea"/>
              </a:rPr>
              <a:t>4</a:t>
            </a:r>
            <a:r>
              <a:rPr lang="ja-JP" altLang="en-US" sz="1300" b="1" dirty="0">
                <a:solidFill>
                  <a:srgbClr val="0099CC"/>
                </a:solidFill>
                <a:latin typeface="+mj-ea"/>
                <a:ea typeface="+mj-ea"/>
              </a:rPr>
              <a:t>月</a:t>
            </a:r>
            <a:r>
              <a:rPr lang="en-US" altLang="ja-JP" sz="1300" b="1" dirty="0">
                <a:solidFill>
                  <a:srgbClr val="0099CC"/>
                </a:solidFill>
                <a:latin typeface="+mj-ea"/>
                <a:ea typeface="+mj-ea"/>
              </a:rPr>
              <a:t>1</a:t>
            </a:r>
            <a:r>
              <a:rPr lang="ja-JP" altLang="en-US" sz="1300" b="1" dirty="0">
                <a:solidFill>
                  <a:srgbClr val="0099CC"/>
                </a:solidFill>
                <a:latin typeface="+mj-ea"/>
                <a:ea typeface="+mj-ea"/>
              </a:rPr>
              <a:t>日施行の改正民法では、不動産オーナーに影響のある改正が行われます。</a:t>
            </a:r>
            <a:endParaRPr lang="zh-CN" altLang="en-US" sz="1300" b="1" dirty="0">
              <a:solidFill>
                <a:srgbClr val="0099CC"/>
              </a:solidFill>
              <a:latin typeface="+mj-ea"/>
              <a:ea typeface="+mj-ea"/>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263" y="651175"/>
            <a:ext cx="4898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594593" y="3617690"/>
            <a:ext cx="5910240" cy="1043684"/>
          </a:xfrm>
          <a:prstGeom prst="rect">
            <a:avLst/>
          </a:prstGeom>
        </p:spPr>
        <p:txBody>
          <a:bodyPr vert="horz" wrap="square">
            <a:spAutoFit/>
          </a:bodyPr>
          <a:lstStyle/>
          <a:p>
            <a:pPr>
              <a:lnSpc>
                <a:spcPts val="1500"/>
              </a:lnSpc>
            </a:pPr>
            <a:r>
              <a:rPr lang="ja-JP" altLang="en-US" sz="1200" dirty="0">
                <a:solidFill>
                  <a:srgbClr val="231815"/>
                </a:solidFill>
              </a:rPr>
              <a:t>　不動産賃貸契約が終了した時、借り手は、物件を元の状態（原状）に戻して賃主（大家</a:t>
            </a:r>
            <a:endParaRPr lang="en-US" altLang="ja-JP" sz="1200" dirty="0">
              <a:solidFill>
                <a:srgbClr val="231815"/>
              </a:solidFill>
            </a:endParaRPr>
          </a:p>
          <a:p>
            <a:pPr>
              <a:lnSpc>
                <a:spcPts val="1500"/>
              </a:lnSpc>
            </a:pPr>
            <a:r>
              <a:rPr lang="ja-JP" altLang="en-US" sz="1200" dirty="0">
                <a:solidFill>
                  <a:srgbClr val="231815"/>
                </a:solidFill>
              </a:rPr>
              <a:t>さんなど）に返す原状回復義務があります。</a:t>
            </a:r>
            <a:endParaRPr lang="en-US" altLang="ja-JP" sz="1200" dirty="0">
              <a:solidFill>
                <a:srgbClr val="231815"/>
              </a:solidFill>
            </a:endParaRPr>
          </a:p>
          <a:p>
            <a:pPr>
              <a:lnSpc>
                <a:spcPts val="1500"/>
              </a:lnSpc>
            </a:pPr>
            <a:r>
              <a:rPr lang="ja-JP" altLang="en-US" sz="1200" dirty="0">
                <a:solidFill>
                  <a:srgbClr val="231815"/>
                </a:solidFill>
              </a:rPr>
              <a:t>　しかし、通常損耗（通常の使用により生じる損耗等）や経年変化（建物・設備等の自然</a:t>
            </a:r>
            <a:endParaRPr lang="en-US" altLang="ja-JP" sz="1200" dirty="0">
              <a:solidFill>
                <a:srgbClr val="231815"/>
              </a:solidFill>
            </a:endParaRPr>
          </a:p>
          <a:p>
            <a:pPr>
              <a:lnSpc>
                <a:spcPts val="1500"/>
              </a:lnSpc>
            </a:pPr>
            <a:r>
              <a:rPr lang="ja-JP" altLang="en-US" sz="1200" dirty="0">
                <a:solidFill>
                  <a:srgbClr val="231815"/>
                </a:solidFill>
              </a:rPr>
              <a:t>的な劣化・損耗等）については、借り手に原状回復義務がない（貸主が費用を負担する）</a:t>
            </a:r>
            <a:endParaRPr lang="en-US" altLang="ja-JP" sz="1200" dirty="0">
              <a:solidFill>
                <a:srgbClr val="231815"/>
              </a:solidFill>
            </a:endParaRPr>
          </a:p>
          <a:p>
            <a:pPr>
              <a:lnSpc>
                <a:spcPts val="1500"/>
              </a:lnSpc>
            </a:pPr>
            <a:r>
              <a:rPr lang="ja-JP" altLang="en-US" sz="1200" dirty="0">
                <a:solidFill>
                  <a:srgbClr val="231815"/>
                </a:solidFill>
              </a:rPr>
              <a:t>ことが法律上明確になりました。　</a:t>
            </a:r>
            <a:endParaRPr lang="zh-CN" altLang="en-US" sz="1200" dirty="0">
              <a:solidFill>
                <a:srgbClr val="231815"/>
              </a:solidFill>
            </a:endParaRPr>
          </a:p>
        </p:txBody>
      </p:sp>
      <p:sp>
        <p:nvSpPr>
          <p:cNvPr id="23" name="Oval 22"/>
          <p:cNvSpPr>
            <a:spLocks noChangeAspect="1"/>
          </p:cNvSpPr>
          <p:nvPr/>
        </p:nvSpPr>
        <p:spPr>
          <a:xfrm>
            <a:off x="638835" y="1212435"/>
            <a:ext cx="1154046" cy="1089936"/>
          </a:xfrm>
          <a:prstGeom prst="ellipse">
            <a:avLst/>
          </a:prstGeom>
          <a:solidFill>
            <a:srgbClr val="231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Rectangle 53"/>
          <p:cNvSpPr/>
          <p:nvPr/>
        </p:nvSpPr>
        <p:spPr>
          <a:xfrm>
            <a:off x="671378" y="1383302"/>
            <a:ext cx="1107996" cy="830997"/>
          </a:xfrm>
          <a:prstGeom prst="rect">
            <a:avLst/>
          </a:prstGeom>
        </p:spPr>
        <p:txBody>
          <a:bodyPr wrap="none">
            <a:spAutoFit/>
          </a:bodyPr>
          <a:lstStyle/>
          <a:p>
            <a:pPr algn="ctr"/>
            <a:r>
              <a:rPr lang="en-US" altLang="ja-JP" sz="2400" dirty="0">
                <a:solidFill>
                  <a:schemeClr val="bg1"/>
                </a:solidFill>
                <a:latin typeface="MS PGothic" pitchFamily="34" charset="-128"/>
                <a:ea typeface="MS PGothic" pitchFamily="34" charset="-128"/>
              </a:rPr>
              <a:t>4</a:t>
            </a:r>
            <a:r>
              <a:rPr lang="ja-JP" altLang="en-US" sz="2400" dirty="0">
                <a:solidFill>
                  <a:schemeClr val="bg1"/>
                </a:solidFill>
                <a:latin typeface="MS PGothic" pitchFamily="34" charset="-128"/>
                <a:ea typeface="MS PGothic" pitchFamily="34" charset="-128"/>
              </a:rPr>
              <a:t>月</a:t>
            </a:r>
            <a:r>
              <a:rPr lang="en-US" altLang="ja-JP" sz="2400" dirty="0">
                <a:solidFill>
                  <a:schemeClr val="bg1"/>
                </a:solidFill>
                <a:latin typeface="MS PGothic" pitchFamily="34" charset="-128"/>
                <a:ea typeface="MS PGothic" pitchFamily="34" charset="-128"/>
              </a:rPr>
              <a:t>1</a:t>
            </a:r>
            <a:r>
              <a:rPr lang="ja-JP" altLang="en-US" sz="2400" dirty="0">
                <a:solidFill>
                  <a:schemeClr val="bg1"/>
                </a:solidFill>
                <a:latin typeface="MS PGothic" pitchFamily="34" charset="-128"/>
                <a:ea typeface="MS PGothic" pitchFamily="34" charset="-128"/>
              </a:rPr>
              <a:t>日</a:t>
            </a:r>
            <a:endParaRPr lang="en-US" altLang="ja-JP" sz="2400" dirty="0">
              <a:solidFill>
                <a:schemeClr val="bg1"/>
              </a:solidFill>
              <a:latin typeface="MS PGothic" pitchFamily="34" charset="-128"/>
              <a:ea typeface="MS PGothic" pitchFamily="34" charset="-128"/>
            </a:endParaRPr>
          </a:p>
          <a:p>
            <a:pPr algn="ctr"/>
            <a:r>
              <a:rPr lang="ja-JP" altLang="en-US" sz="2400" dirty="0">
                <a:solidFill>
                  <a:schemeClr val="bg1"/>
                </a:solidFill>
                <a:latin typeface="MS PGothic" pitchFamily="34" charset="-128"/>
                <a:ea typeface="MS PGothic" pitchFamily="34" charset="-128"/>
              </a:rPr>
              <a:t>から</a:t>
            </a:r>
            <a:endParaRPr lang="zh-CN" altLang="en-US" sz="2400" dirty="0">
              <a:solidFill>
                <a:schemeClr val="bg1"/>
              </a:solidFill>
              <a:latin typeface="MS PGothic" pitchFamily="34" charset="-128"/>
              <a:ea typeface="MS PGothic" pitchFamily="34" charset="-128"/>
            </a:endParaRPr>
          </a:p>
        </p:txBody>
      </p:sp>
      <p:sp>
        <p:nvSpPr>
          <p:cNvPr id="4" name="テキスト ボックス 3">
            <a:extLst>
              <a:ext uri="{FF2B5EF4-FFF2-40B4-BE49-F238E27FC236}">
                <a16:creationId xmlns:a16="http://schemas.microsoft.com/office/drawing/2014/main" xmlns="" id="{81629073-CFBB-45BA-9AC5-0D0A2F35113F}"/>
              </a:ext>
            </a:extLst>
          </p:cNvPr>
          <p:cNvSpPr txBox="1"/>
          <p:nvPr/>
        </p:nvSpPr>
        <p:spPr>
          <a:xfrm>
            <a:off x="1590480" y="653586"/>
            <a:ext cx="4178440" cy="461665"/>
          </a:xfrm>
          <a:prstGeom prst="rect">
            <a:avLst/>
          </a:prstGeom>
          <a:noFill/>
        </p:spPr>
        <p:txBody>
          <a:bodyPr wrap="square" rtlCol="0">
            <a:spAutoFit/>
          </a:bodyPr>
          <a:lstStyle/>
          <a:p>
            <a:r>
              <a:rPr lang="ja-JP" altLang="en-US" sz="2400" b="1" dirty="0">
                <a:solidFill>
                  <a:schemeClr val="bg1"/>
                </a:solidFill>
              </a:rPr>
              <a:t>不動産オーナーの皆さまへ</a:t>
            </a:r>
          </a:p>
        </p:txBody>
      </p:sp>
      <p:sp>
        <p:nvSpPr>
          <p:cNvPr id="14" name="Rectangle 21">
            <a:extLst>
              <a:ext uri="{FF2B5EF4-FFF2-40B4-BE49-F238E27FC236}">
                <a16:creationId xmlns:a16="http://schemas.microsoft.com/office/drawing/2014/main" xmlns="" id="{BDFFDA96-3C03-4A5C-8B1E-BBE2F8600D1E}"/>
              </a:ext>
            </a:extLst>
          </p:cNvPr>
          <p:cNvSpPr/>
          <p:nvPr/>
        </p:nvSpPr>
        <p:spPr>
          <a:xfrm>
            <a:off x="671378" y="4715088"/>
            <a:ext cx="5316766" cy="284693"/>
          </a:xfrm>
          <a:prstGeom prst="rect">
            <a:avLst/>
          </a:prstGeom>
        </p:spPr>
        <p:txBody>
          <a:bodyPr vert="horz" wrap="square">
            <a:spAutoFit/>
          </a:bodyPr>
          <a:lstStyle/>
          <a:p>
            <a:pPr>
              <a:lnSpc>
                <a:spcPts val="1500"/>
              </a:lnSpc>
            </a:pPr>
            <a:r>
              <a:rPr lang="ja-JP" altLang="en-US" sz="1400" b="1" dirty="0">
                <a:solidFill>
                  <a:srgbClr val="0099CC"/>
                </a:solidFill>
              </a:rPr>
              <a:t>●通常損耗と経年変化にあたる例（借り手に原状回復義務なし）</a:t>
            </a:r>
            <a:endParaRPr lang="zh-CN" altLang="en-US" sz="1400" b="1" dirty="0">
              <a:solidFill>
                <a:srgbClr val="0099CC"/>
              </a:solidFill>
            </a:endParaRPr>
          </a:p>
        </p:txBody>
      </p:sp>
      <p:sp>
        <p:nvSpPr>
          <p:cNvPr id="15" name="Rectangle 21">
            <a:extLst>
              <a:ext uri="{FF2B5EF4-FFF2-40B4-BE49-F238E27FC236}">
                <a16:creationId xmlns:a16="http://schemas.microsoft.com/office/drawing/2014/main" xmlns="" id="{706A02AC-F266-4ABF-97FB-6B302D8C96DB}"/>
              </a:ext>
            </a:extLst>
          </p:cNvPr>
          <p:cNvSpPr/>
          <p:nvPr/>
        </p:nvSpPr>
        <p:spPr>
          <a:xfrm>
            <a:off x="765454" y="4953000"/>
            <a:ext cx="4432300" cy="854336"/>
          </a:xfrm>
          <a:prstGeom prst="rect">
            <a:avLst/>
          </a:prstGeom>
        </p:spPr>
        <p:txBody>
          <a:bodyPr vert="horz" wrap="square">
            <a:spAutoFit/>
          </a:bodyPr>
          <a:lstStyle/>
          <a:p>
            <a:pPr>
              <a:lnSpc>
                <a:spcPts val="1500"/>
              </a:lnSpc>
            </a:pPr>
            <a:r>
              <a:rPr lang="ja-JP" altLang="en-US" sz="1200" dirty="0">
                <a:solidFill>
                  <a:srgbClr val="231815"/>
                </a:solidFill>
              </a:rPr>
              <a:t>・家具の設置による床、カーペットのへこみ・設置跡</a:t>
            </a:r>
            <a:endParaRPr lang="en-US" altLang="ja-JP" sz="1200" dirty="0">
              <a:solidFill>
                <a:srgbClr val="231815"/>
              </a:solidFill>
            </a:endParaRPr>
          </a:p>
          <a:p>
            <a:pPr>
              <a:lnSpc>
                <a:spcPts val="1500"/>
              </a:lnSpc>
            </a:pPr>
            <a:r>
              <a:rPr lang="ja-JP" altLang="en-US" sz="1200" dirty="0">
                <a:solidFill>
                  <a:srgbClr val="231815"/>
                </a:solidFill>
              </a:rPr>
              <a:t>・テレビ、冷蔵庫等の後部壁面の黒ずみ（電気やけ）</a:t>
            </a:r>
            <a:endParaRPr lang="en-US" altLang="ja-JP" sz="1200" dirty="0">
              <a:solidFill>
                <a:srgbClr val="231815"/>
              </a:solidFill>
            </a:endParaRPr>
          </a:p>
          <a:p>
            <a:pPr>
              <a:lnSpc>
                <a:spcPts val="1500"/>
              </a:lnSpc>
            </a:pPr>
            <a:r>
              <a:rPr lang="ja-JP" altLang="en-US" sz="1200" dirty="0">
                <a:solidFill>
                  <a:srgbClr val="231815"/>
                </a:solidFill>
              </a:rPr>
              <a:t>・地震で破損したガラス</a:t>
            </a:r>
            <a:endParaRPr lang="en-US" altLang="ja-JP" sz="1200" dirty="0">
              <a:solidFill>
                <a:srgbClr val="231815"/>
              </a:solidFill>
            </a:endParaRPr>
          </a:p>
          <a:p>
            <a:pPr>
              <a:lnSpc>
                <a:spcPts val="1500"/>
              </a:lnSpc>
            </a:pPr>
            <a:r>
              <a:rPr lang="ja-JP" altLang="en-US" sz="1200" dirty="0">
                <a:solidFill>
                  <a:srgbClr val="231815"/>
                </a:solidFill>
              </a:rPr>
              <a:t>・鍵の取り換え（破損、鍵の紛失の場合を除く）</a:t>
            </a:r>
            <a:endParaRPr lang="zh-CN" altLang="en-US" sz="1200" dirty="0">
              <a:solidFill>
                <a:srgbClr val="231815"/>
              </a:solidFill>
            </a:endParaRPr>
          </a:p>
        </p:txBody>
      </p:sp>
      <p:sp>
        <p:nvSpPr>
          <p:cNvPr id="16" name="Rectangle 21">
            <a:extLst>
              <a:ext uri="{FF2B5EF4-FFF2-40B4-BE49-F238E27FC236}">
                <a16:creationId xmlns:a16="http://schemas.microsoft.com/office/drawing/2014/main" xmlns="" id="{CDA015C4-9EE2-4AB6-814D-DAC2EAD4DD62}"/>
              </a:ext>
            </a:extLst>
          </p:cNvPr>
          <p:cNvSpPr/>
          <p:nvPr/>
        </p:nvSpPr>
        <p:spPr>
          <a:xfrm>
            <a:off x="671378" y="5822915"/>
            <a:ext cx="4839207" cy="284693"/>
          </a:xfrm>
          <a:prstGeom prst="rect">
            <a:avLst/>
          </a:prstGeom>
        </p:spPr>
        <p:txBody>
          <a:bodyPr vert="horz" wrap="square">
            <a:spAutoFit/>
          </a:bodyPr>
          <a:lstStyle/>
          <a:p>
            <a:pPr>
              <a:lnSpc>
                <a:spcPts val="1500"/>
              </a:lnSpc>
            </a:pPr>
            <a:r>
              <a:rPr lang="ja-JP" altLang="en-US" sz="1400" b="1" dirty="0">
                <a:solidFill>
                  <a:srgbClr val="0099CC"/>
                </a:solidFill>
              </a:rPr>
              <a:t>●通常損耗と経年変化にあたらない例（借り手が費用負担）</a:t>
            </a:r>
            <a:endParaRPr lang="zh-CN" altLang="en-US" sz="1400" b="1" dirty="0">
              <a:solidFill>
                <a:srgbClr val="0099CC"/>
              </a:solidFill>
            </a:endParaRPr>
          </a:p>
        </p:txBody>
      </p:sp>
      <p:sp>
        <p:nvSpPr>
          <p:cNvPr id="17" name="Rectangle 21">
            <a:extLst>
              <a:ext uri="{FF2B5EF4-FFF2-40B4-BE49-F238E27FC236}">
                <a16:creationId xmlns:a16="http://schemas.microsoft.com/office/drawing/2014/main" xmlns="" id="{6688A001-E770-484D-BA93-778258038C8A}"/>
              </a:ext>
            </a:extLst>
          </p:cNvPr>
          <p:cNvSpPr/>
          <p:nvPr/>
        </p:nvSpPr>
        <p:spPr>
          <a:xfrm>
            <a:off x="765454" y="6060828"/>
            <a:ext cx="4432300" cy="851323"/>
          </a:xfrm>
          <a:prstGeom prst="rect">
            <a:avLst/>
          </a:prstGeom>
        </p:spPr>
        <p:txBody>
          <a:bodyPr vert="horz" wrap="square">
            <a:spAutoFit/>
          </a:bodyPr>
          <a:lstStyle/>
          <a:p>
            <a:pPr>
              <a:lnSpc>
                <a:spcPts val="1500"/>
              </a:lnSpc>
            </a:pPr>
            <a:r>
              <a:rPr lang="ja-JP" altLang="en-US" sz="1200" dirty="0">
                <a:solidFill>
                  <a:srgbClr val="231815"/>
                </a:solidFill>
              </a:rPr>
              <a:t>・引っ越し作業で生じたひっかきキズ</a:t>
            </a:r>
            <a:endParaRPr lang="en-US" altLang="ja-JP" sz="1200" dirty="0">
              <a:solidFill>
                <a:srgbClr val="231815"/>
              </a:solidFill>
            </a:endParaRPr>
          </a:p>
          <a:p>
            <a:pPr>
              <a:lnSpc>
                <a:spcPts val="1500"/>
              </a:lnSpc>
            </a:pPr>
            <a:r>
              <a:rPr lang="ja-JP" altLang="en-US" sz="1200" dirty="0">
                <a:solidFill>
                  <a:srgbClr val="231815"/>
                </a:solidFill>
              </a:rPr>
              <a:t>・日常の不適切な手入れもしくは用法違反による設備等の毀損</a:t>
            </a:r>
            <a:endParaRPr lang="en-US" altLang="ja-JP" sz="1200" dirty="0">
              <a:solidFill>
                <a:srgbClr val="231815"/>
              </a:solidFill>
            </a:endParaRPr>
          </a:p>
          <a:p>
            <a:pPr>
              <a:lnSpc>
                <a:spcPts val="1500"/>
              </a:lnSpc>
            </a:pPr>
            <a:r>
              <a:rPr lang="ja-JP" altLang="en-US" sz="1200" dirty="0">
                <a:solidFill>
                  <a:srgbClr val="231815"/>
                </a:solidFill>
              </a:rPr>
              <a:t>・たばこのヤニ・臭い</a:t>
            </a:r>
            <a:endParaRPr lang="en-US" altLang="ja-JP" sz="1200" dirty="0">
              <a:solidFill>
                <a:srgbClr val="231815"/>
              </a:solidFill>
            </a:endParaRPr>
          </a:p>
          <a:p>
            <a:pPr>
              <a:lnSpc>
                <a:spcPts val="1500"/>
              </a:lnSpc>
            </a:pPr>
            <a:r>
              <a:rPr lang="ja-JP" altLang="en-US" sz="1200" dirty="0">
                <a:solidFill>
                  <a:srgbClr val="231815"/>
                </a:solidFill>
              </a:rPr>
              <a:t>・飼育ペットによる柱等のキズ・臭い</a:t>
            </a:r>
            <a:endParaRPr lang="zh-CN" altLang="en-US" sz="1200" dirty="0">
              <a:solidFill>
                <a:srgbClr val="231815"/>
              </a:solidFill>
            </a:endParaRPr>
          </a:p>
        </p:txBody>
      </p:sp>
      <p:sp>
        <p:nvSpPr>
          <p:cNvPr id="19" name="Rectangle 21">
            <a:extLst>
              <a:ext uri="{FF2B5EF4-FFF2-40B4-BE49-F238E27FC236}">
                <a16:creationId xmlns:a16="http://schemas.microsoft.com/office/drawing/2014/main" xmlns="" id="{F97E2A4A-E03E-4FBC-BB69-B12FD6BA09D0}"/>
              </a:ext>
            </a:extLst>
          </p:cNvPr>
          <p:cNvSpPr/>
          <p:nvPr/>
        </p:nvSpPr>
        <p:spPr>
          <a:xfrm>
            <a:off x="757849" y="7575572"/>
            <a:ext cx="5793573" cy="851323"/>
          </a:xfrm>
          <a:prstGeom prst="rect">
            <a:avLst/>
          </a:prstGeom>
        </p:spPr>
        <p:txBody>
          <a:bodyPr vert="horz" wrap="square">
            <a:spAutoFit/>
          </a:bodyPr>
          <a:lstStyle/>
          <a:p>
            <a:pPr>
              <a:lnSpc>
                <a:spcPts val="1500"/>
              </a:lnSpc>
            </a:pPr>
            <a:r>
              <a:rPr lang="ja-JP" altLang="en-US" sz="1200" dirty="0">
                <a:solidFill>
                  <a:srgbClr val="231815"/>
                </a:solidFill>
              </a:rPr>
              <a:t>　実務では、不動産賃貸契約において「通常損耗については借り手の負担とする」</a:t>
            </a:r>
            <a:endParaRPr lang="en-US" altLang="ja-JP" sz="1200" dirty="0">
              <a:solidFill>
                <a:srgbClr val="231815"/>
              </a:solidFill>
            </a:endParaRPr>
          </a:p>
          <a:p>
            <a:pPr>
              <a:lnSpc>
                <a:spcPts val="1500"/>
              </a:lnSpc>
            </a:pPr>
            <a:r>
              <a:rPr lang="ja-JP" altLang="en-US" sz="1200">
                <a:solidFill>
                  <a:srgbClr val="231815"/>
                </a:solidFill>
              </a:rPr>
              <a:t>などの特約を</a:t>
            </a:r>
            <a:r>
              <a:rPr lang="ja-JP" altLang="en-US" sz="1200" dirty="0">
                <a:solidFill>
                  <a:srgbClr val="231815"/>
                </a:solidFill>
              </a:rPr>
              <a:t>設けることが良くあります。</a:t>
            </a:r>
            <a:endParaRPr lang="en-US" altLang="ja-JP" sz="1200" dirty="0">
              <a:solidFill>
                <a:srgbClr val="231815"/>
              </a:solidFill>
            </a:endParaRPr>
          </a:p>
          <a:p>
            <a:pPr>
              <a:lnSpc>
                <a:spcPts val="1500"/>
              </a:lnSpc>
            </a:pPr>
            <a:r>
              <a:rPr lang="ja-JP" altLang="en-US" sz="1200" dirty="0">
                <a:solidFill>
                  <a:srgbClr val="231815"/>
                </a:solidFill>
              </a:rPr>
              <a:t>改正民法施行後は、このような特約を設ける際、これまでのような曖昧な表現では</a:t>
            </a:r>
            <a:endParaRPr lang="en-US" altLang="ja-JP" sz="1200" dirty="0">
              <a:solidFill>
                <a:srgbClr val="231815"/>
              </a:solidFill>
            </a:endParaRPr>
          </a:p>
          <a:p>
            <a:pPr>
              <a:lnSpc>
                <a:spcPts val="1500"/>
              </a:lnSpc>
            </a:pPr>
            <a:r>
              <a:rPr lang="ja-JP" altLang="en-US" sz="1200" dirty="0">
                <a:solidFill>
                  <a:srgbClr val="231815"/>
                </a:solidFill>
              </a:rPr>
              <a:t>なく、通常損耗の範囲を具体的に細かく明らかにしておく必要があります。</a:t>
            </a:r>
            <a:endParaRPr lang="zh-CN" altLang="en-US" sz="1200" dirty="0">
              <a:solidFill>
                <a:srgbClr val="231815"/>
              </a:solidFill>
            </a:endParaRPr>
          </a:p>
        </p:txBody>
      </p:sp>
      <p:grpSp>
        <p:nvGrpSpPr>
          <p:cNvPr id="13" name="グループ化 12">
            <a:extLst>
              <a:ext uri="{FF2B5EF4-FFF2-40B4-BE49-F238E27FC236}">
                <a16:creationId xmlns:a16="http://schemas.microsoft.com/office/drawing/2014/main" xmlns="" id="{7FFDD387-B0FC-4E28-8709-FA565BE69A5F}"/>
              </a:ext>
            </a:extLst>
          </p:cNvPr>
          <p:cNvGrpSpPr/>
          <p:nvPr/>
        </p:nvGrpSpPr>
        <p:grpSpPr>
          <a:xfrm>
            <a:off x="694398" y="7127205"/>
            <a:ext cx="5600700" cy="380202"/>
            <a:chOff x="615815" y="6343589"/>
            <a:chExt cx="5600700" cy="380202"/>
          </a:xfrm>
        </p:grpSpPr>
        <p:sp>
          <p:nvSpPr>
            <p:cNvPr id="12" name="楕円 11">
              <a:extLst>
                <a:ext uri="{FF2B5EF4-FFF2-40B4-BE49-F238E27FC236}">
                  <a16:creationId xmlns:a16="http://schemas.microsoft.com/office/drawing/2014/main" xmlns="" id="{16086217-4505-46FC-825F-386F7CE90E95}"/>
                </a:ext>
              </a:extLst>
            </p:cNvPr>
            <p:cNvSpPr/>
            <p:nvPr/>
          </p:nvSpPr>
          <p:spPr>
            <a:xfrm>
              <a:off x="2984504" y="6343589"/>
              <a:ext cx="685801" cy="369865"/>
            </a:xfrm>
            <a:prstGeom prst="ellipse">
              <a:avLst/>
            </a:prstGeom>
            <a:solidFill>
              <a:srgbClr val="E94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Rectangle 21">
              <a:extLst>
                <a:ext uri="{FF2B5EF4-FFF2-40B4-BE49-F238E27FC236}">
                  <a16:creationId xmlns:a16="http://schemas.microsoft.com/office/drawing/2014/main" xmlns="" id="{BC2A77F4-BDB5-4CF8-97FE-BAB55331A7E6}"/>
                </a:ext>
              </a:extLst>
            </p:cNvPr>
            <p:cNvSpPr/>
            <p:nvPr/>
          </p:nvSpPr>
          <p:spPr>
            <a:xfrm>
              <a:off x="615815" y="6430762"/>
              <a:ext cx="5600700" cy="293029"/>
            </a:xfrm>
            <a:prstGeom prst="rect">
              <a:avLst/>
            </a:prstGeom>
          </p:spPr>
          <p:txBody>
            <a:bodyPr vert="horz" wrap="square">
              <a:spAutoFit/>
            </a:bodyPr>
            <a:lstStyle/>
            <a:p>
              <a:pPr>
                <a:lnSpc>
                  <a:spcPts val="1500"/>
                </a:lnSpc>
              </a:pPr>
              <a:r>
                <a:rPr lang="ja-JP" altLang="en-US" dirty="0">
                  <a:solidFill>
                    <a:srgbClr val="231815"/>
                  </a:solidFill>
                </a:rPr>
                <a:t>原状回復義務について　</a:t>
              </a:r>
              <a:r>
                <a:rPr lang="ja-JP" altLang="en-US" dirty="0">
                  <a:solidFill>
                    <a:schemeClr val="bg1"/>
                  </a:solidFill>
                </a:rPr>
                <a:t>特約</a:t>
              </a:r>
              <a:r>
                <a:rPr lang="ja-JP" altLang="en-US" dirty="0">
                  <a:solidFill>
                    <a:srgbClr val="231815"/>
                  </a:solidFill>
                </a:rPr>
                <a:t>　を設けるときは？</a:t>
              </a:r>
              <a:endParaRPr lang="zh-CN" altLang="en-US" dirty="0">
                <a:solidFill>
                  <a:srgbClr val="231815"/>
                </a:solidFill>
              </a:endParaRPr>
            </a:p>
          </p:txBody>
        </p:sp>
      </p:grpSp>
      <p:pic>
        <p:nvPicPr>
          <p:cNvPr id="27" name="図 26">
            <a:extLst>
              <a:ext uri="{FF2B5EF4-FFF2-40B4-BE49-F238E27FC236}">
                <a16:creationId xmlns:a16="http://schemas.microsoft.com/office/drawing/2014/main" xmlns="" id="{2BB5B083-CC80-4CF0-BB40-672A7CE64E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836" y="8853551"/>
            <a:ext cx="2806112" cy="472467"/>
          </a:xfrm>
          <a:prstGeom prst="rect">
            <a:avLst/>
          </a:prstGeom>
        </p:spPr>
      </p:pic>
      <p:sp>
        <p:nvSpPr>
          <p:cNvPr id="28" name="テキスト ボックス 3">
            <a:extLst>
              <a:ext uri="{FF2B5EF4-FFF2-40B4-BE49-F238E27FC236}">
                <a16:creationId xmlns:a16="http://schemas.microsoft.com/office/drawing/2014/main" xmlns="" id="{BB126708-8B48-4B5A-AE38-2C640E7E1F5B}"/>
              </a:ext>
            </a:extLst>
          </p:cNvPr>
          <p:cNvSpPr txBox="1">
            <a:spLocks noChangeArrowheads="1"/>
          </p:cNvSpPr>
          <p:nvPr/>
        </p:nvSpPr>
        <p:spPr bwMode="auto">
          <a:xfrm>
            <a:off x="3124184" y="8894314"/>
            <a:ext cx="3363383" cy="36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ctr">
              <a:lnSpc>
                <a:spcPts val="1300"/>
              </a:lnSpc>
            </a:pPr>
            <a:r>
              <a:rPr lang="en-US"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440-0083</a:t>
            </a:r>
            <a:r>
              <a:rPr lang="ja-JP" altLang="en-US" sz="11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愛知県豊橋市下地町字横山４５番地の１</a:t>
            </a:r>
          </a:p>
          <a:p>
            <a:pPr algn="ctr">
              <a:lnSpc>
                <a:spcPts val="1300"/>
              </a:lnSpc>
            </a:pP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TEL</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0532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53-</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5333</a:t>
            </a:r>
            <a:r>
              <a:rPr 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代</a:t>
            </a:r>
            <a:r>
              <a:rPr 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FAX</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0532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53-5118</a:t>
            </a:r>
            <a:endPar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xmlns="" id="{385D0DC3-A6D3-457B-B36D-B493F5270F07}"/>
              </a:ext>
            </a:extLst>
          </p:cNvPr>
          <p:cNvSpPr txBox="1"/>
          <p:nvPr/>
        </p:nvSpPr>
        <p:spPr>
          <a:xfrm>
            <a:off x="4943180" y="9279427"/>
            <a:ext cx="2261879" cy="200055"/>
          </a:xfrm>
          <a:prstGeom prst="rect">
            <a:avLst/>
          </a:prstGeom>
          <a:noFill/>
        </p:spPr>
        <p:txBody>
          <a:bodyPr wrap="square" rtlCol="0">
            <a:spAutoFit/>
          </a:bodyPr>
          <a:lstStyle/>
          <a:p>
            <a:r>
              <a:rPr lang="ja-JP" altLang="en-US" sz="700" dirty="0">
                <a:latin typeface="ＭＳ ゴシック" panose="020B0609070205080204" pitchFamily="49" charset="-128"/>
                <a:ea typeface="ＭＳ ゴシック" panose="020B0609070205080204" pitchFamily="49" charset="-128"/>
              </a:rPr>
              <a:t>（令和２年３月レターケース）</a:t>
            </a:r>
          </a:p>
        </p:txBody>
      </p:sp>
      <p:pic>
        <p:nvPicPr>
          <p:cNvPr id="24" name="図 23">
            <a:extLst>
              <a:ext uri="{FF2B5EF4-FFF2-40B4-BE49-F238E27FC236}">
                <a16:creationId xmlns:a16="http://schemas.microsoft.com/office/drawing/2014/main" xmlns="" id="{088629E6-4554-425D-9DC3-38AD446E6F17}"/>
              </a:ext>
            </a:extLst>
          </p:cNvPr>
          <p:cNvPicPr>
            <a:picLocks noChangeAspect="1"/>
          </p:cNvPicPr>
          <p:nvPr/>
        </p:nvPicPr>
        <p:blipFill>
          <a:blip r:embed="rId5"/>
          <a:stretch>
            <a:fillRect/>
          </a:stretch>
        </p:blipFill>
        <p:spPr>
          <a:xfrm>
            <a:off x="619116" y="2911549"/>
            <a:ext cx="1667040" cy="275600"/>
          </a:xfrm>
          <a:prstGeom prst="rect">
            <a:avLst/>
          </a:prstGeom>
        </p:spPr>
      </p:pic>
      <p:sp>
        <p:nvSpPr>
          <p:cNvPr id="33" name="Rectangle 21">
            <a:extLst>
              <a:ext uri="{FF2B5EF4-FFF2-40B4-BE49-F238E27FC236}">
                <a16:creationId xmlns:a16="http://schemas.microsoft.com/office/drawing/2014/main" xmlns="" id="{E22E55FF-A86D-4689-A6B9-34281AEC781F}"/>
              </a:ext>
            </a:extLst>
          </p:cNvPr>
          <p:cNvSpPr/>
          <p:nvPr/>
        </p:nvSpPr>
        <p:spPr>
          <a:xfrm>
            <a:off x="690718" y="3202696"/>
            <a:ext cx="5535169" cy="284693"/>
          </a:xfrm>
          <a:prstGeom prst="rect">
            <a:avLst/>
          </a:prstGeom>
        </p:spPr>
        <p:txBody>
          <a:bodyPr vert="horz" wrap="square">
            <a:spAutoFit/>
          </a:bodyPr>
          <a:lstStyle/>
          <a:p>
            <a:pPr>
              <a:lnSpc>
                <a:spcPts val="1500"/>
              </a:lnSpc>
            </a:pPr>
            <a:r>
              <a:rPr lang="ja-JP" altLang="en-US" sz="1400" b="1" dirty="0"/>
              <a:t>借り手には、通常損耗や経年変化にかかる原状回復義務はありません。</a:t>
            </a:r>
            <a:endParaRPr lang="zh-CN" altLang="en-US" sz="1400" b="1" dirty="0"/>
          </a:p>
        </p:txBody>
      </p:sp>
      <p:sp>
        <p:nvSpPr>
          <p:cNvPr id="34" name="Rectangle 21">
            <a:extLst>
              <a:ext uri="{FF2B5EF4-FFF2-40B4-BE49-F238E27FC236}">
                <a16:creationId xmlns:a16="http://schemas.microsoft.com/office/drawing/2014/main" xmlns="" id="{1398784E-D6C6-4446-8954-E98F5464EE4B}"/>
              </a:ext>
            </a:extLst>
          </p:cNvPr>
          <p:cNvSpPr/>
          <p:nvPr/>
        </p:nvSpPr>
        <p:spPr>
          <a:xfrm>
            <a:off x="814328" y="2932117"/>
            <a:ext cx="1414678" cy="284693"/>
          </a:xfrm>
          <a:prstGeom prst="rect">
            <a:avLst/>
          </a:prstGeom>
        </p:spPr>
        <p:txBody>
          <a:bodyPr vert="horz" wrap="square">
            <a:spAutoFit/>
          </a:bodyPr>
          <a:lstStyle/>
          <a:p>
            <a:pPr>
              <a:lnSpc>
                <a:spcPts val="1500"/>
              </a:lnSpc>
            </a:pPr>
            <a:r>
              <a:rPr lang="ja-JP" altLang="en-US" sz="1200" b="1" dirty="0">
                <a:solidFill>
                  <a:srgbClr val="231815"/>
                </a:solidFill>
              </a:rPr>
              <a:t>改正のポイント①</a:t>
            </a:r>
            <a:endParaRPr lang="zh-CN" altLang="en-US" sz="1200" b="1" dirty="0">
              <a:solidFill>
                <a:srgbClr val="231815"/>
              </a:solidFill>
            </a:endParaRPr>
          </a:p>
        </p:txBody>
      </p:sp>
      <p:pic>
        <p:nvPicPr>
          <p:cNvPr id="7" name="図 6">
            <a:extLst>
              <a:ext uri="{FF2B5EF4-FFF2-40B4-BE49-F238E27FC236}">
                <a16:creationId xmlns:a16="http://schemas.microsoft.com/office/drawing/2014/main" xmlns="" id="{931231CB-825D-4AA2-B0D1-FC98714EFE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3874" y="4825500"/>
            <a:ext cx="1768866" cy="1326650"/>
          </a:xfrm>
          <a:prstGeom prst="rect">
            <a:avLst/>
          </a:prstGeom>
        </p:spPr>
      </p:pic>
    </p:spTree>
    <p:extLst>
      <p:ext uri="{BB962C8B-B14F-4D97-AF65-F5344CB8AC3E}">
        <p14:creationId xmlns:p14="http://schemas.microsoft.com/office/powerpoint/2010/main" val="77929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楕円 38">
            <a:extLst>
              <a:ext uri="{FF2B5EF4-FFF2-40B4-BE49-F238E27FC236}">
                <a16:creationId xmlns:a16="http://schemas.microsoft.com/office/drawing/2014/main" xmlns="" id="{B1119DB7-7CFD-46BE-B363-C6DF5797C8F8}"/>
              </a:ext>
            </a:extLst>
          </p:cNvPr>
          <p:cNvSpPr/>
          <p:nvPr/>
        </p:nvSpPr>
        <p:spPr>
          <a:xfrm>
            <a:off x="3752850" y="3244025"/>
            <a:ext cx="2628900" cy="163764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xmlns="" id="{CC664AE4-6361-43A2-AF7C-516F0BA71D74}"/>
              </a:ext>
            </a:extLst>
          </p:cNvPr>
          <p:cNvSpPr/>
          <p:nvPr/>
        </p:nvSpPr>
        <p:spPr>
          <a:xfrm>
            <a:off x="571490" y="753647"/>
            <a:ext cx="5663625" cy="497539"/>
          </a:xfrm>
          <a:prstGeom prst="rect">
            <a:avLst/>
          </a:prstGeom>
          <a:solidFill>
            <a:srgbClr val="75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Rectangle 21">
            <a:extLst>
              <a:ext uri="{FF2B5EF4-FFF2-40B4-BE49-F238E27FC236}">
                <a16:creationId xmlns:a16="http://schemas.microsoft.com/office/drawing/2014/main" xmlns="" id="{685E8EA7-DDD0-42AF-BA66-7EB450509092}"/>
              </a:ext>
            </a:extLst>
          </p:cNvPr>
          <p:cNvSpPr/>
          <p:nvPr/>
        </p:nvSpPr>
        <p:spPr>
          <a:xfrm>
            <a:off x="546968" y="1322165"/>
            <a:ext cx="5910240" cy="851323"/>
          </a:xfrm>
          <a:prstGeom prst="rect">
            <a:avLst/>
          </a:prstGeom>
        </p:spPr>
        <p:txBody>
          <a:bodyPr vert="horz" wrap="square">
            <a:spAutoFit/>
          </a:bodyPr>
          <a:lstStyle/>
          <a:p>
            <a:pPr>
              <a:lnSpc>
                <a:spcPts val="1500"/>
              </a:lnSpc>
            </a:pPr>
            <a:r>
              <a:rPr lang="ja-JP" altLang="en-US" sz="1200" dirty="0">
                <a:solidFill>
                  <a:srgbClr val="231815"/>
                </a:solidFill>
              </a:rPr>
              <a:t>　旧民法では、災害などによって建物の一部が滅失し、使用できなくなった場合や故障</a:t>
            </a:r>
            <a:endParaRPr lang="en-US" altLang="ja-JP" sz="1200" dirty="0">
              <a:solidFill>
                <a:srgbClr val="231815"/>
              </a:solidFill>
            </a:endParaRPr>
          </a:p>
          <a:p>
            <a:pPr>
              <a:lnSpc>
                <a:spcPts val="1500"/>
              </a:lnSpc>
            </a:pPr>
            <a:r>
              <a:rPr lang="ja-JP" altLang="en-US" sz="1200" dirty="0">
                <a:solidFill>
                  <a:srgbClr val="231815"/>
                </a:solidFill>
              </a:rPr>
              <a:t>等で風呂やエアコンが使えない場合、借り手は賃料の減額を請求することができました。</a:t>
            </a:r>
            <a:endParaRPr lang="en-US" altLang="ja-JP" sz="1200" dirty="0">
              <a:solidFill>
                <a:srgbClr val="231815"/>
              </a:solidFill>
            </a:endParaRPr>
          </a:p>
          <a:p>
            <a:pPr>
              <a:lnSpc>
                <a:spcPts val="1500"/>
              </a:lnSpc>
            </a:pPr>
            <a:r>
              <a:rPr lang="ja-JP" altLang="en-US" sz="1200" dirty="0">
                <a:solidFill>
                  <a:srgbClr val="231815"/>
                </a:solidFill>
              </a:rPr>
              <a:t>　改正民法では、一部滅失や一部使用できなくなったときは、</a:t>
            </a:r>
            <a:r>
              <a:rPr lang="ja-JP" altLang="en-US" sz="1200" b="1" dirty="0">
                <a:solidFill>
                  <a:srgbClr val="E94708"/>
                </a:solidFill>
              </a:rPr>
              <a:t>借り手が請求しなくても賃</a:t>
            </a:r>
            <a:endParaRPr lang="en-US" altLang="ja-JP" sz="1200" b="1" dirty="0">
              <a:solidFill>
                <a:srgbClr val="E94708"/>
              </a:solidFill>
            </a:endParaRPr>
          </a:p>
          <a:p>
            <a:pPr>
              <a:lnSpc>
                <a:spcPts val="1500"/>
              </a:lnSpc>
            </a:pPr>
            <a:r>
              <a:rPr lang="ja-JP" altLang="en-US" sz="1200" b="1" dirty="0">
                <a:solidFill>
                  <a:srgbClr val="E94708"/>
                </a:solidFill>
              </a:rPr>
              <a:t>料は当然に減額される</a:t>
            </a:r>
            <a:r>
              <a:rPr lang="ja-JP" altLang="en-US" sz="1200" dirty="0">
                <a:solidFill>
                  <a:srgbClr val="231815"/>
                </a:solidFill>
              </a:rPr>
              <a:t>こととなりました。</a:t>
            </a:r>
            <a:endParaRPr lang="zh-CN" altLang="en-US" sz="1200" dirty="0">
              <a:solidFill>
                <a:srgbClr val="231815"/>
              </a:solidFill>
            </a:endParaRPr>
          </a:p>
        </p:txBody>
      </p:sp>
      <p:pic>
        <p:nvPicPr>
          <p:cNvPr id="5" name="図 4">
            <a:extLst>
              <a:ext uri="{FF2B5EF4-FFF2-40B4-BE49-F238E27FC236}">
                <a16:creationId xmlns:a16="http://schemas.microsoft.com/office/drawing/2014/main" xmlns="" id="{8A66F6E6-B051-435E-BB3C-E33B05606B00}"/>
              </a:ext>
            </a:extLst>
          </p:cNvPr>
          <p:cNvPicPr>
            <a:picLocks noChangeAspect="1"/>
          </p:cNvPicPr>
          <p:nvPr/>
        </p:nvPicPr>
        <p:blipFill>
          <a:blip r:embed="rId2"/>
          <a:stretch>
            <a:fillRect/>
          </a:stretch>
        </p:blipFill>
        <p:spPr>
          <a:xfrm>
            <a:off x="571491" y="616024"/>
            <a:ext cx="1667040" cy="275600"/>
          </a:xfrm>
          <a:prstGeom prst="rect">
            <a:avLst/>
          </a:prstGeom>
        </p:spPr>
      </p:pic>
      <p:sp>
        <p:nvSpPr>
          <p:cNvPr id="6" name="Rectangle 21">
            <a:extLst>
              <a:ext uri="{FF2B5EF4-FFF2-40B4-BE49-F238E27FC236}">
                <a16:creationId xmlns:a16="http://schemas.microsoft.com/office/drawing/2014/main" xmlns="" id="{CEDDE7FC-8695-41C8-9E9A-0C5DFDCCA1F9}"/>
              </a:ext>
            </a:extLst>
          </p:cNvPr>
          <p:cNvSpPr/>
          <p:nvPr/>
        </p:nvSpPr>
        <p:spPr>
          <a:xfrm>
            <a:off x="643093" y="907171"/>
            <a:ext cx="5535169" cy="284693"/>
          </a:xfrm>
          <a:prstGeom prst="rect">
            <a:avLst/>
          </a:prstGeom>
        </p:spPr>
        <p:txBody>
          <a:bodyPr vert="horz" wrap="square">
            <a:spAutoFit/>
          </a:bodyPr>
          <a:lstStyle/>
          <a:p>
            <a:pPr>
              <a:lnSpc>
                <a:spcPts val="1500"/>
              </a:lnSpc>
            </a:pPr>
            <a:r>
              <a:rPr lang="ja-JP" altLang="en-US" sz="1400" b="1" dirty="0"/>
              <a:t>建物等が一部滅失した場合には、賃料を減額しなければなりません。</a:t>
            </a:r>
            <a:endParaRPr lang="zh-CN" altLang="en-US" sz="1400" b="1" dirty="0"/>
          </a:p>
        </p:txBody>
      </p:sp>
      <p:sp>
        <p:nvSpPr>
          <p:cNvPr id="7" name="Rectangle 21">
            <a:extLst>
              <a:ext uri="{FF2B5EF4-FFF2-40B4-BE49-F238E27FC236}">
                <a16:creationId xmlns:a16="http://schemas.microsoft.com/office/drawing/2014/main" xmlns="" id="{4D4F50B2-6FF7-45BC-8D71-0A75B0BD86F9}"/>
              </a:ext>
            </a:extLst>
          </p:cNvPr>
          <p:cNvSpPr/>
          <p:nvPr/>
        </p:nvSpPr>
        <p:spPr>
          <a:xfrm>
            <a:off x="766703" y="636592"/>
            <a:ext cx="1414678" cy="284693"/>
          </a:xfrm>
          <a:prstGeom prst="rect">
            <a:avLst/>
          </a:prstGeom>
        </p:spPr>
        <p:txBody>
          <a:bodyPr vert="horz" wrap="square">
            <a:spAutoFit/>
          </a:bodyPr>
          <a:lstStyle/>
          <a:p>
            <a:pPr>
              <a:lnSpc>
                <a:spcPts val="1500"/>
              </a:lnSpc>
            </a:pPr>
            <a:r>
              <a:rPr lang="ja-JP" altLang="en-US" sz="1200" b="1" dirty="0">
                <a:solidFill>
                  <a:srgbClr val="231815"/>
                </a:solidFill>
              </a:rPr>
              <a:t>改正のポイント②</a:t>
            </a:r>
            <a:endParaRPr lang="zh-CN" altLang="en-US" sz="1200" b="1" dirty="0">
              <a:solidFill>
                <a:srgbClr val="231815"/>
              </a:solidFill>
            </a:endParaRPr>
          </a:p>
        </p:txBody>
      </p:sp>
      <p:sp>
        <p:nvSpPr>
          <p:cNvPr id="8" name="正方形/長方形 7">
            <a:extLst>
              <a:ext uri="{FF2B5EF4-FFF2-40B4-BE49-F238E27FC236}">
                <a16:creationId xmlns:a16="http://schemas.microsoft.com/office/drawing/2014/main" xmlns="" id="{296226C1-C778-4B8A-9201-CC0622C26FEE}"/>
              </a:ext>
            </a:extLst>
          </p:cNvPr>
          <p:cNvSpPr/>
          <p:nvPr/>
        </p:nvSpPr>
        <p:spPr>
          <a:xfrm>
            <a:off x="596012" y="2362404"/>
            <a:ext cx="5663625" cy="497539"/>
          </a:xfrm>
          <a:prstGeom prst="rect">
            <a:avLst/>
          </a:prstGeom>
          <a:solidFill>
            <a:srgbClr val="75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Rectangle 21">
            <a:extLst>
              <a:ext uri="{FF2B5EF4-FFF2-40B4-BE49-F238E27FC236}">
                <a16:creationId xmlns:a16="http://schemas.microsoft.com/office/drawing/2014/main" xmlns="" id="{CE27EDCA-BE82-4110-BEB2-410262FC6F5D}"/>
              </a:ext>
            </a:extLst>
          </p:cNvPr>
          <p:cNvSpPr/>
          <p:nvPr/>
        </p:nvSpPr>
        <p:spPr>
          <a:xfrm>
            <a:off x="571490" y="2930922"/>
            <a:ext cx="5910240" cy="1813125"/>
          </a:xfrm>
          <a:prstGeom prst="rect">
            <a:avLst/>
          </a:prstGeom>
        </p:spPr>
        <p:txBody>
          <a:bodyPr vert="horz" wrap="square">
            <a:spAutoFit/>
          </a:bodyPr>
          <a:lstStyle/>
          <a:p>
            <a:pPr>
              <a:lnSpc>
                <a:spcPts val="1500"/>
              </a:lnSpc>
            </a:pPr>
            <a:r>
              <a:rPr lang="ja-JP" altLang="en-US" sz="1200" dirty="0">
                <a:solidFill>
                  <a:srgbClr val="231815"/>
                </a:solidFill>
              </a:rPr>
              <a:t>　改正民法では、敷金について「保証金など、その名称にかかわらず、家賃の滞納に備えて担保として借り手が貸主に交付する金銭」と</a:t>
            </a:r>
            <a:endParaRPr lang="en-US" altLang="ja-JP" sz="1200" dirty="0">
              <a:solidFill>
                <a:srgbClr val="231815"/>
              </a:solidFill>
            </a:endParaRPr>
          </a:p>
          <a:p>
            <a:pPr>
              <a:lnSpc>
                <a:spcPts val="1500"/>
              </a:lnSpc>
            </a:pPr>
            <a:r>
              <a:rPr lang="ja-JP" altLang="en-US" sz="1200" dirty="0">
                <a:solidFill>
                  <a:srgbClr val="231815"/>
                </a:solidFill>
              </a:rPr>
              <a:t>定義を明確にしました。</a:t>
            </a:r>
            <a:endParaRPr lang="en-US" altLang="ja-JP" sz="1200" dirty="0">
              <a:solidFill>
                <a:srgbClr val="231815"/>
              </a:solidFill>
            </a:endParaRPr>
          </a:p>
          <a:p>
            <a:pPr>
              <a:lnSpc>
                <a:spcPts val="1500"/>
              </a:lnSpc>
            </a:pPr>
            <a:r>
              <a:rPr lang="ja-JP" altLang="en-US" sz="1200" dirty="0">
                <a:solidFill>
                  <a:srgbClr val="231815"/>
                </a:solidFill>
              </a:rPr>
              <a:t>　その上で、賃貸借契約が終了し、物件が返還</a:t>
            </a:r>
            <a:endParaRPr lang="en-US" altLang="ja-JP" sz="1200" dirty="0">
              <a:solidFill>
                <a:srgbClr val="231815"/>
              </a:solidFill>
            </a:endParaRPr>
          </a:p>
          <a:p>
            <a:pPr>
              <a:lnSpc>
                <a:spcPts val="1500"/>
              </a:lnSpc>
            </a:pPr>
            <a:r>
              <a:rPr lang="ja-JP" altLang="en-US" sz="1200" dirty="0">
                <a:solidFill>
                  <a:srgbClr val="231815"/>
                </a:solidFill>
              </a:rPr>
              <a:t>された時点で、敷金は借り手に返還新ければな</a:t>
            </a:r>
            <a:endParaRPr lang="en-US" altLang="ja-JP" sz="1200" dirty="0">
              <a:solidFill>
                <a:srgbClr val="231815"/>
              </a:solidFill>
            </a:endParaRPr>
          </a:p>
          <a:p>
            <a:pPr>
              <a:lnSpc>
                <a:spcPts val="1500"/>
              </a:lnSpc>
            </a:pPr>
            <a:r>
              <a:rPr lang="ja-JP" altLang="en-US" sz="1200" dirty="0">
                <a:solidFill>
                  <a:srgbClr val="231815"/>
                </a:solidFill>
              </a:rPr>
              <a:t>らないことが法律上明確になりました。</a:t>
            </a:r>
            <a:r>
              <a:rPr lang="ja-JP" altLang="en-US" sz="1200" b="1" dirty="0">
                <a:solidFill>
                  <a:srgbClr val="E94708"/>
                </a:solidFill>
              </a:rPr>
              <a:t>返還する</a:t>
            </a:r>
            <a:endParaRPr lang="en-US" altLang="ja-JP" sz="1200" b="1" dirty="0">
              <a:solidFill>
                <a:srgbClr val="E94708"/>
              </a:solidFill>
            </a:endParaRPr>
          </a:p>
          <a:p>
            <a:pPr>
              <a:lnSpc>
                <a:spcPts val="1500"/>
              </a:lnSpc>
            </a:pPr>
            <a:r>
              <a:rPr lang="ja-JP" altLang="en-US" sz="1200" b="1" dirty="0">
                <a:solidFill>
                  <a:srgbClr val="E94708"/>
                </a:solidFill>
              </a:rPr>
              <a:t>額は家賃の滞納分、借り手が負担すべき原状回</a:t>
            </a:r>
            <a:endParaRPr lang="en-US" altLang="ja-JP" sz="1200" b="1" dirty="0">
              <a:solidFill>
                <a:srgbClr val="E94708"/>
              </a:solidFill>
            </a:endParaRPr>
          </a:p>
          <a:p>
            <a:pPr>
              <a:lnSpc>
                <a:spcPts val="1500"/>
              </a:lnSpc>
            </a:pPr>
            <a:r>
              <a:rPr lang="ja-JP" altLang="en-US" sz="1200" b="1" dirty="0">
                <a:solidFill>
                  <a:srgbClr val="E94708"/>
                </a:solidFill>
              </a:rPr>
              <a:t>復費用を差し引いた残額</a:t>
            </a:r>
            <a:r>
              <a:rPr lang="ja-JP" altLang="en-US" sz="1200" dirty="0">
                <a:solidFill>
                  <a:srgbClr val="231815"/>
                </a:solidFill>
              </a:rPr>
              <a:t>です（差引額が敷金より</a:t>
            </a:r>
            <a:endParaRPr lang="en-US" altLang="ja-JP" sz="1200" dirty="0">
              <a:solidFill>
                <a:srgbClr val="231815"/>
              </a:solidFill>
            </a:endParaRPr>
          </a:p>
          <a:p>
            <a:pPr>
              <a:lnSpc>
                <a:spcPts val="1500"/>
              </a:lnSpc>
            </a:pPr>
            <a:r>
              <a:rPr lang="ja-JP" altLang="en-US" sz="1200" dirty="0">
                <a:solidFill>
                  <a:srgbClr val="231815"/>
                </a:solidFill>
              </a:rPr>
              <a:t>多い場合は返還しません）。</a:t>
            </a:r>
            <a:endParaRPr lang="zh-CN" altLang="en-US" sz="1200" dirty="0">
              <a:solidFill>
                <a:srgbClr val="231815"/>
              </a:solidFill>
            </a:endParaRPr>
          </a:p>
        </p:txBody>
      </p:sp>
      <p:pic>
        <p:nvPicPr>
          <p:cNvPr id="10" name="図 9">
            <a:extLst>
              <a:ext uri="{FF2B5EF4-FFF2-40B4-BE49-F238E27FC236}">
                <a16:creationId xmlns:a16="http://schemas.microsoft.com/office/drawing/2014/main" xmlns="" id="{5E7DE11A-AB5D-4231-B15C-5F76AC904DCE}"/>
              </a:ext>
            </a:extLst>
          </p:cNvPr>
          <p:cNvPicPr>
            <a:picLocks noChangeAspect="1"/>
          </p:cNvPicPr>
          <p:nvPr/>
        </p:nvPicPr>
        <p:blipFill>
          <a:blip r:embed="rId2"/>
          <a:stretch>
            <a:fillRect/>
          </a:stretch>
        </p:blipFill>
        <p:spPr>
          <a:xfrm>
            <a:off x="596013" y="2224781"/>
            <a:ext cx="1667040" cy="275600"/>
          </a:xfrm>
          <a:prstGeom prst="rect">
            <a:avLst/>
          </a:prstGeom>
        </p:spPr>
      </p:pic>
      <p:sp>
        <p:nvSpPr>
          <p:cNvPr id="11" name="Rectangle 21">
            <a:extLst>
              <a:ext uri="{FF2B5EF4-FFF2-40B4-BE49-F238E27FC236}">
                <a16:creationId xmlns:a16="http://schemas.microsoft.com/office/drawing/2014/main" xmlns="" id="{02EAE39F-1EF1-4406-9650-8C8AF8BC46E1}"/>
              </a:ext>
            </a:extLst>
          </p:cNvPr>
          <p:cNvSpPr/>
          <p:nvPr/>
        </p:nvSpPr>
        <p:spPr>
          <a:xfrm>
            <a:off x="667615" y="2515928"/>
            <a:ext cx="5535169" cy="284693"/>
          </a:xfrm>
          <a:prstGeom prst="rect">
            <a:avLst/>
          </a:prstGeom>
        </p:spPr>
        <p:txBody>
          <a:bodyPr vert="horz" wrap="square">
            <a:spAutoFit/>
          </a:bodyPr>
          <a:lstStyle/>
          <a:p>
            <a:pPr>
              <a:lnSpc>
                <a:spcPts val="1500"/>
              </a:lnSpc>
            </a:pPr>
            <a:r>
              <a:rPr lang="ja-JP" altLang="en-US" sz="1400" b="1" dirty="0"/>
              <a:t>原則として、敷金は借り手に返還しなければなりません。</a:t>
            </a:r>
            <a:endParaRPr lang="zh-CN" altLang="en-US" sz="1400" b="1" dirty="0"/>
          </a:p>
        </p:txBody>
      </p:sp>
      <p:sp>
        <p:nvSpPr>
          <p:cNvPr id="12" name="Rectangle 21">
            <a:extLst>
              <a:ext uri="{FF2B5EF4-FFF2-40B4-BE49-F238E27FC236}">
                <a16:creationId xmlns:a16="http://schemas.microsoft.com/office/drawing/2014/main" xmlns="" id="{190EFBD9-31A2-49CC-8E2A-A74976B689D2}"/>
              </a:ext>
            </a:extLst>
          </p:cNvPr>
          <p:cNvSpPr/>
          <p:nvPr/>
        </p:nvSpPr>
        <p:spPr>
          <a:xfrm>
            <a:off x="791225" y="2245349"/>
            <a:ext cx="1414678" cy="284693"/>
          </a:xfrm>
          <a:prstGeom prst="rect">
            <a:avLst/>
          </a:prstGeom>
        </p:spPr>
        <p:txBody>
          <a:bodyPr vert="horz" wrap="square">
            <a:spAutoFit/>
          </a:bodyPr>
          <a:lstStyle/>
          <a:p>
            <a:pPr>
              <a:lnSpc>
                <a:spcPts val="1500"/>
              </a:lnSpc>
            </a:pPr>
            <a:r>
              <a:rPr lang="ja-JP" altLang="en-US" sz="1200" b="1" dirty="0">
                <a:solidFill>
                  <a:srgbClr val="231815"/>
                </a:solidFill>
              </a:rPr>
              <a:t>改正のポイント③</a:t>
            </a:r>
            <a:endParaRPr lang="zh-CN" altLang="en-US" sz="1200" b="1" dirty="0">
              <a:solidFill>
                <a:srgbClr val="231815"/>
              </a:solidFill>
            </a:endParaRPr>
          </a:p>
        </p:txBody>
      </p:sp>
      <p:sp>
        <p:nvSpPr>
          <p:cNvPr id="14" name="正方形/長方形 13">
            <a:extLst>
              <a:ext uri="{FF2B5EF4-FFF2-40B4-BE49-F238E27FC236}">
                <a16:creationId xmlns:a16="http://schemas.microsoft.com/office/drawing/2014/main" xmlns="" id="{2EFEF763-C8BC-4A66-AEA8-CDB5E4BA6C99}"/>
              </a:ext>
            </a:extLst>
          </p:cNvPr>
          <p:cNvSpPr/>
          <p:nvPr/>
        </p:nvSpPr>
        <p:spPr>
          <a:xfrm>
            <a:off x="571490" y="4930098"/>
            <a:ext cx="5663625" cy="497539"/>
          </a:xfrm>
          <a:prstGeom prst="rect">
            <a:avLst/>
          </a:prstGeom>
          <a:solidFill>
            <a:srgbClr val="75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21">
            <a:extLst>
              <a:ext uri="{FF2B5EF4-FFF2-40B4-BE49-F238E27FC236}">
                <a16:creationId xmlns:a16="http://schemas.microsoft.com/office/drawing/2014/main" xmlns="" id="{6F286797-0F58-41DF-9301-84E0683CEEC9}"/>
              </a:ext>
            </a:extLst>
          </p:cNvPr>
          <p:cNvSpPr/>
          <p:nvPr/>
        </p:nvSpPr>
        <p:spPr>
          <a:xfrm>
            <a:off x="546968" y="5498616"/>
            <a:ext cx="5910240" cy="851323"/>
          </a:xfrm>
          <a:prstGeom prst="rect">
            <a:avLst/>
          </a:prstGeom>
        </p:spPr>
        <p:txBody>
          <a:bodyPr vert="horz" wrap="square">
            <a:spAutoFit/>
          </a:bodyPr>
          <a:lstStyle/>
          <a:p>
            <a:pPr>
              <a:lnSpc>
                <a:spcPts val="1500"/>
              </a:lnSpc>
            </a:pPr>
            <a:r>
              <a:rPr lang="ja-JP" altLang="en-US" sz="1200" dirty="0">
                <a:solidFill>
                  <a:srgbClr val="231815"/>
                </a:solidFill>
              </a:rPr>
              <a:t>　家賃の滞納等に備えて、賃貸借契約において保証人（個人）を求める場合には、「保証人が支払いの責任を負う金額の上限額（極度額）」を</a:t>
            </a:r>
            <a:r>
              <a:rPr lang="ja-JP" altLang="en-US" sz="1200" b="1" dirty="0">
                <a:solidFill>
                  <a:srgbClr val="E94708"/>
                </a:solidFill>
              </a:rPr>
              <a:t>具体的に「金○○円」などと明瞭に</a:t>
            </a:r>
            <a:endParaRPr lang="en-US" altLang="ja-JP" sz="1200" b="1" dirty="0">
              <a:solidFill>
                <a:srgbClr val="E94708"/>
              </a:solidFill>
            </a:endParaRPr>
          </a:p>
          <a:p>
            <a:pPr>
              <a:lnSpc>
                <a:spcPts val="1500"/>
              </a:lnSpc>
            </a:pPr>
            <a:r>
              <a:rPr lang="ja-JP" altLang="en-US" sz="1200" b="1" dirty="0">
                <a:solidFill>
                  <a:srgbClr val="E94708"/>
                </a:solidFill>
              </a:rPr>
              <a:t>定め、書面に必ず記載</a:t>
            </a:r>
            <a:r>
              <a:rPr lang="ja-JP" altLang="en-US" sz="1200" dirty="0">
                <a:solidFill>
                  <a:srgbClr val="231815"/>
                </a:solidFill>
              </a:rPr>
              <a:t>しなければなりません。</a:t>
            </a:r>
            <a:endParaRPr lang="en-US" altLang="ja-JP" sz="1200" dirty="0">
              <a:solidFill>
                <a:srgbClr val="231815"/>
              </a:solidFill>
            </a:endParaRPr>
          </a:p>
          <a:p>
            <a:pPr>
              <a:lnSpc>
                <a:spcPts val="1500"/>
              </a:lnSpc>
            </a:pPr>
            <a:r>
              <a:rPr lang="en-US" altLang="ja-JP" sz="1200" dirty="0">
                <a:solidFill>
                  <a:srgbClr val="231815"/>
                </a:solidFill>
              </a:rPr>
              <a:t>※</a:t>
            </a:r>
            <a:r>
              <a:rPr lang="ja-JP" altLang="en-US" sz="1200" dirty="0">
                <a:solidFill>
                  <a:srgbClr val="231815"/>
                </a:solidFill>
              </a:rPr>
              <a:t>「極度額」の定めのない保証契約は無効になります。</a:t>
            </a:r>
            <a:endParaRPr lang="zh-CN" altLang="en-US" sz="1200" dirty="0">
              <a:solidFill>
                <a:srgbClr val="231815"/>
              </a:solidFill>
            </a:endParaRPr>
          </a:p>
        </p:txBody>
      </p:sp>
      <p:pic>
        <p:nvPicPr>
          <p:cNvPr id="16" name="図 15">
            <a:extLst>
              <a:ext uri="{FF2B5EF4-FFF2-40B4-BE49-F238E27FC236}">
                <a16:creationId xmlns:a16="http://schemas.microsoft.com/office/drawing/2014/main" xmlns="" id="{C919A240-2924-4584-ABE2-623B4BB2AB2C}"/>
              </a:ext>
            </a:extLst>
          </p:cNvPr>
          <p:cNvPicPr>
            <a:picLocks noChangeAspect="1"/>
          </p:cNvPicPr>
          <p:nvPr/>
        </p:nvPicPr>
        <p:blipFill>
          <a:blip r:embed="rId2"/>
          <a:stretch>
            <a:fillRect/>
          </a:stretch>
        </p:blipFill>
        <p:spPr>
          <a:xfrm>
            <a:off x="571491" y="4792475"/>
            <a:ext cx="1667040" cy="275600"/>
          </a:xfrm>
          <a:prstGeom prst="rect">
            <a:avLst/>
          </a:prstGeom>
        </p:spPr>
      </p:pic>
      <p:sp>
        <p:nvSpPr>
          <p:cNvPr id="17" name="Rectangle 21">
            <a:extLst>
              <a:ext uri="{FF2B5EF4-FFF2-40B4-BE49-F238E27FC236}">
                <a16:creationId xmlns:a16="http://schemas.microsoft.com/office/drawing/2014/main" xmlns="" id="{474B21C4-F505-4BBC-8743-E4A6A94CDA76}"/>
              </a:ext>
            </a:extLst>
          </p:cNvPr>
          <p:cNvSpPr/>
          <p:nvPr/>
        </p:nvSpPr>
        <p:spPr>
          <a:xfrm>
            <a:off x="643093" y="5083622"/>
            <a:ext cx="5535169" cy="284693"/>
          </a:xfrm>
          <a:prstGeom prst="rect">
            <a:avLst/>
          </a:prstGeom>
        </p:spPr>
        <p:txBody>
          <a:bodyPr vert="horz" wrap="square">
            <a:spAutoFit/>
          </a:bodyPr>
          <a:lstStyle/>
          <a:p>
            <a:pPr>
              <a:lnSpc>
                <a:spcPts val="1500"/>
              </a:lnSpc>
            </a:pPr>
            <a:r>
              <a:rPr lang="ja-JP" altLang="en-US" sz="1400" b="1" dirty="0"/>
              <a:t>個人との保証契約には、極度額の定めが必要です。</a:t>
            </a:r>
            <a:endParaRPr lang="zh-CN" altLang="en-US" sz="1400" b="1" dirty="0"/>
          </a:p>
        </p:txBody>
      </p:sp>
      <p:sp>
        <p:nvSpPr>
          <p:cNvPr id="18" name="Rectangle 21">
            <a:extLst>
              <a:ext uri="{FF2B5EF4-FFF2-40B4-BE49-F238E27FC236}">
                <a16:creationId xmlns:a16="http://schemas.microsoft.com/office/drawing/2014/main" xmlns="" id="{289A5071-0358-4141-A162-3BF7379DF898}"/>
              </a:ext>
            </a:extLst>
          </p:cNvPr>
          <p:cNvSpPr/>
          <p:nvPr/>
        </p:nvSpPr>
        <p:spPr>
          <a:xfrm>
            <a:off x="766703" y="4813043"/>
            <a:ext cx="1414678" cy="284693"/>
          </a:xfrm>
          <a:prstGeom prst="rect">
            <a:avLst/>
          </a:prstGeom>
        </p:spPr>
        <p:txBody>
          <a:bodyPr vert="horz" wrap="square">
            <a:spAutoFit/>
          </a:bodyPr>
          <a:lstStyle/>
          <a:p>
            <a:pPr>
              <a:lnSpc>
                <a:spcPts val="1500"/>
              </a:lnSpc>
            </a:pPr>
            <a:r>
              <a:rPr lang="ja-JP" altLang="en-US" sz="1200" b="1" dirty="0">
                <a:solidFill>
                  <a:srgbClr val="231815"/>
                </a:solidFill>
              </a:rPr>
              <a:t>改正のポイント④</a:t>
            </a:r>
            <a:endParaRPr lang="zh-CN" altLang="en-US" sz="1200" b="1" dirty="0">
              <a:solidFill>
                <a:srgbClr val="231815"/>
              </a:solidFill>
            </a:endParaRPr>
          </a:p>
        </p:txBody>
      </p:sp>
      <p:sp>
        <p:nvSpPr>
          <p:cNvPr id="19" name="正方形/長方形 18">
            <a:extLst>
              <a:ext uri="{FF2B5EF4-FFF2-40B4-BE49-F238E27FC236}">
                <a16:creationId xmlns:a16="http://schemas.microsoft.com/office/drawing/2014/main" xmlns="" id="{E0C61553-4033-4BCD-86C4-0016516FD34A}"/>
              </a:ext>
            </a:extLst>
          </p:cNvPr>
          <p:cNvSpPr/>
          <p:nvPr/>
        </p:nvSpPr>
        <p:spPr>
          <a:xfrm>
            <a:off x="571490" y="6587585"/>
            <a:ext cx="5663625" cy="497539"/>
          </a:xfrm>
          <a:prstGeom prst="rect">
            <a:avLst/>
          </a:prstGeom>
          <a:solidFill>
            <a:srgbClr val="75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Rectangle 21">
            <a:extLst>
              <a:ext uri="{FF2B5EF4-FFF2-40B4-BE49-F238E27FC236}">
                <a16:creationId xmlns:a16="http://schemas.microsoft.com/office/drawing/2014/main" xmlns="" id="{D773FFC4-5470-4086-8960-50E8934861C2}"/>
              </a:ext>
            </a:extLst>
          </p:cNvPr>
          <p:cNvSpPr/>
          <p:nvPr/>
        </p:nvSpPr>
        <p:spPr>
          <a:xfrm>
            <a:off x="546968" y="7156103"/>
            <a:ext cx="5910240" cy="851323"/>
          </a:xfrm>
          <a:prstGeom prst="rect">
            <a:avLst/>
          </a:prstGeom>
        </p:spPr>
        <p:txBody>
          <a:bodyPr vert="horz" wrap="square">
            <a:spAutoFit/>
          </a:bodyPr>
          <a:lstStyle/>
          <a:p>
            <a:pPr>
              <a:lnSpc>
                <a:spcPts val="1500"/>
              </a:lnSpc>
            </a:pPr>
            <a:r>
              <a:rPr lang="ja-JP" altLang="en-US" sz="1200" dirty="0">
                <a:solidFill>
                  <a:srgbClr val="231815"/>
                </a:solidFill>
              </a:rPr>
              <a:t>　賃貸借、保証などの契約は、原則として、施行日（令和２年４月１日）より前の契約には</a:t>
            </a:r>
            <a:endParaRPr lang="en-US" altLang="ja-JP" sz="1200" dirty="0">
              <a:solidFill>
                <a:srgbClr val="231815"/>
              </a:solidFill>
            </a:endParaRPr>
          </a:p>
          <a:p>
            <a:pPr>
              <a:lnSpc>
                <a:spcPts val="1500"/>
              </a:lnSpc>
            </a:pPr>
            <a:r>
              <a:rPr lang="ja-JP" altLang="en-US" sz="1200" dirty="0">
                <a:solidFill>
                  <a:srgbClr val="231815"/>
                </a:solidFill>
              </a:rPr>
              <a:t>改正前の民法が適用され、</a:t>
            </a:r>
            <a:r>
              <a:rPr lang="ja-JP" altLang="en-US" sz="1200" b="1" dirty="0">
                <a:solidFill>
                  <a:srgbClr val="E94708"/>
                </a:solidFill>
              </a:rPr>
              <a:t>施行日後の契約には改正民法が適用</a:t>
            </a:r>
            <a:r>
              <a:rPr lang="ja-JP" altLang="en-US" sz="1200" dirty="0">
                <a:solidFill>
                  <a:srgbClr val="231815"/>
                </a:solidFill>
              </a:rPr>
              <a:t>されます。</a:t>
            </a:r>
            <a:endParaRPr lang="en-US" altLang="ja-JP" sz="1200" dirty="0">
              <a:solidFill>
                <a:srgbClr val="231815"/>
              </a:solidFill>
            </a:endParaRPr>
          </a:p>
          <a:p>
            <a:pPr>
              <a:lnSpc>
                <a:spcPts val="1500"/>
              </a:lnSpc>
            </a:pPr>
            <a:r>
              <a:rPr lang="ja-JP" altLang="en-US" sz="1200" dirty="0">
                <a:solidFill>
                  <a:srgbClr val="231815"/>
                </a:solidFill>
              </a:rPr>
              <a:t>　また、施行日後に当事者の合意によって賃貸借や保証の契約を更新（合意更新）したときは、改正民法が適用されます。</a:t>
            </a:r>
            <a:endParaRPr lang="zh-CN" altLang="en-US" sz="1200" dirty="0">
              <a:solidFill>
                <a:srgbClr val="231815"/>
              </a:solidFill>
            </a:endParaRPr>
          </a:p>
        </p:txBody>
      </p:sp>
      <p:pic>
        <p:nvPicPr>
          <p:cNvPr id="21" name="図 20">
            <a:extLst>
              <a:ext uri="{FF2B5EF4-FFF2-40B4-BE49-F238E27FC236}">
                <a16:creationId xmlns:a16="http://schemas.microsoft.com/office/drawing/2014/main" xmlns="" id="{CEACD977-5EF2-4B63-9A6A-DA64F25DED92}"/>
              </a:ext>
            </a:extLst>
          </p:cNvPr>
          <p:cNvPicPr>
            <a:picLocks noChangeAspect="1"/>
          </p:cNvPicPr>
          <p:nvPr/>
        </p:nvPicPr>
        <p:blipFill>
          <a:blip r:embed="rId2"/>
          <a:stretch>
            <a:fillRect/>
          </a:stretch>
        </p:blipFill>
        <p:spPr>
          <a:xfrm>
            <a:off x="571491" y="6449962"/>
            <a:ext cx="1667040" cy="275600"/>
          </a:xfrm>
          <a:prstGeom prst="rect">
            <a:avLst/>
          </a:prstGeom>
        </p:spPr>
      </p:pic>
      <p:sp>
        <p:nvSpPr>
          <p:cNvPr id="22" name="Rectangle 21">
            <a:extLst>
              <a:ext uri="{FF2B5EF4-FFF2-40B4-BE49-F238E27FC236}">
                <a16:creationId xmlns:a16="http://schemas.microsoft.com/office/drawing/2014/main" xmlns="" id="{4A5F023E-F3A0-4F32-A8C1-F4054FFF57C1}"/>
              </a:ext>
            </a:extLst>
          </p:cNvPr>
          <p:cNvSpPr/>
          <p:nvPr/>
        </p:nvSpPr>
        <p:spPr>
          <a:xfrm>
            <a:off x="643093" y="6741109"/>
            <a:ext cx="5535169" cy="284693"/>
          </a:xfrm>
          <a:prstGeom prst="rect">
            <a:avLst/>
          </a:prstGeom>
        </p:spPr>
        <p:txBody>
          <a:bodyPr vert="horz" wrap="square">
            <a:spAutoFit/>
          </a:bodyPr>
          <a:lstStyle/>
          <a:p>
            <a:pPr>
              <a:lnSpc>
                <a:spcPts val="1500"/>
              </a:lnSpc>
            </a:pPr>
            <a:r>
              <a:rPr lang="ja-JP" altLang="en-US" sz="1400" b="1" dirty="0"/>
              <a:t>４月１日以後の契約から適用されます。</a:t>
            </a:r>
            <a:endParaRPr lang="zh-CN" altLang="en-US" sz="1400" b="1" dirty="0"/>
          </a:p>
        </p:txBody>
      </p:sp>
      <p:sp>
        <p:nvSpPr>
          <p:cNvPr id="23" name="Rectangle 21">
            <a:extLst>
              <a:ext uri="{FF2B5EF4-FFF2-40B4-BE49-F238E27FC236}">
                <a16:creationId xmlns:a16="http://schemas.microsoft.com/office/drawing/2014/main" xmlns="" id="{6DE8B128-B3FF-4EBF-80B0-A0376A5158E4}"/>
              </a:ext>
            </a:extLst>
          </p:cNvPr>
          <p:cNvSpPr/>
          <p:nvPr/>
        </p:nvSpPr>
        <p:spPr>
          <a:xfrm>
            <a:off x="766703" y="6470530"/>
            <a:ext cx="1414678" cy="284693"/>
          </a:xfrm>
          <a:prstGeom prst="rect">
            <a:avLst/>
          </a:prstGeom>
        </p:spPr>
        <p:txBody>
          <a:bodyPr vert="horz" wrap="square">
            <a:spAutoFit/>
          </a:bodyPr>
          <a:lstStyle/>
          <a:p>
            <a:pPr>
              <a:lnSpc>
                <a:spcPts val="1500"/>
              </a:lnSpc>
            </a:pPr>
            <a:r>
              <a:rPr lang="ja-JP" altLang="en-US" sz="1200" b="1" dirty="0">
                <a:solidFill>
                  <a:srgbClr val="231815"/>
                </a:solidFill>
              </a:rPr>
              <a:t>改正のポイント⑤</a:t>
            </a:r>
            <a:endParaRPr lang="zh-CN" altLang="en-US" sz="1200" b="1" dirty="0">
              <a:solidFill>
                <a:srgbClr val="231815"/>
              </a:solidFill>
            </a:endParaRPr>
          </a:p>
        </p:txBody>
      </p:sp>
      <p:pic>
        <p:nvPicPr>
          <p:cNvPr id="27" name="図 26">
            <a:extLst>
              <a:ext uri="{FF2B5EF4-FFF2-40B4-BE49-F238E27FC236}">
                <a16:creationId xmlns:a16="http://schemas.microsoft.com/office/drawing/2014/main" xmlns="" id="{0ECC0041-3B2F-470F-8824-CCE26042F0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8459" y="3542527"/>
            <a:ext cx="725465" cy="1033787"/>
          </a:xfrm>
          <a:prstGeom prst="rect">
            <a:avLst/>
          </a:prstGeom>
        </p:spPr>
      </p:pic>
      <p:pic>
        <p:nvPicPr>
          <p:cNvPr id="28" name="図 27">
            <a:extLst>
              <a:ext uri="{FF2B5EF4-FFF2-40B4-BE49-F238E27FC236}">
                <a16:creationId xmlns:a16="http://schemas.microsoft.com/office/drawing/2014/main" xmlns="" id="{90CD6894-BD6C-45B9-B92E-C049E7E6B0E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354509" y="3587385"/>
            <a:ext cx="879597" cy="988929"/>
          </a:xfrm>
          <a:prstGeom prst="rect">
            <a:avLst/>
          </a:prstGeom>
        </p:spPr>
      </p:pic>
      <p:pic>
        <p:nvPicPr>
          <p:cNvPr id="30" name="図 29">
            <a:extLst>
              <a:ext uri="{FF2B5EF4-FFF2-40B4-BE49-F238E27FC236}">
                <a16:creationId xmlns:a16="http://schemas.microsoft.com/office/drawing/2014/main" xmlns="" id="{13C6678B-FE9C-4FAA-A7F1-E58A49FDCE1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rot="20519029">
            <a:off x="4848175" y="4248490"/>
            <a:ext cx="557337" cy="497539"/>
          </a:xfrm>
          <a:prstGeom prst="rect">
            <a:avLst/>
          </a:prstGeom>
        </p:spPr>
      </p:pic>
      <p:pic>
        <p:nvPicPr>
          <p:cNvPr id="33" name="図 32">
            <a:extLst>
              <a:ext uri="{FF2B5EF4-FFF2-40B4-BE49-F238E27FC236}">
                <a16:creationId xmlns:a16="http://schemas.microsoft.com/office/drawing/2014/main" xmlns="" id="{37A2E8D2-0E82-4B2C-B917-6AACD5F607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2270" y="3244025"/>
            <a:ext cx="723664" cy="544761"/>
          </a:xfrm>
          <a:prstGeom prst="rect">
            <a:avLst/>
          </a:prstGeom>
        </p:spPr>
      </p:pic>
      <p:sp>
        <p:nvSpPr>
          <p:cNvPr id="34" name="矢印: 右 33">
            <a:extLst>
              <a:ext uri="{FF2B5EF4-FFF2-40B4-BE49-F238E27FC236}">
                <a16:creationId xmlns:a16="http://schemas.microsoft.com/office/drawing/2014/main" xmlns="" id="{1E9C9D6A-E7A3-4961-9700-F05A22D8476E}"/>
              </a:ext>
            </a:extLst>
          </p:cNvPr>
          <p:cNvSpPr/>
          <p:nvPr/>
        </p:nvSpPr>
        <p:spPr>
          <a:xfrm>
            <a:off x="4822504" y="3789112"/>
            <a:ext cx="472468" cy="239216"/>
          </a:xfrm>
          <a:prstGeom prst="rightArrow">
            <a:avLst>
              <a:gd name="adj1" fmla="val 42036"/>
              <a:gd name="adj2" fmla="val 5796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右 34">
            <a:extLst>
              <a:ext uri="{FF2B5EF4-FFF2-40B4-BE49-F238E27FC236}">
                <a16:creationId xmlns:a16="http://schemas.microsoft.com/office/drawing/2014/main" xmlns="" id="{7C9BC310-6874-47B5-87F2-F6C9F96DAD4C}"/>
              </a:ext>
            </a:extLst>
          </p:cNvPr>
          <p:cNvSpPr/>
          <p:nvPr/>
        </p:nvSpPr>
        <p:spPr>
          <a:xfrm rot="10800000">
            <a:off x="4793461" y="4017421"/>
            <a:ext cx="472468" cy="239216"/>
          </a:xfrm>
          <a:prstGeom prst="rightArrow">
            <a:avLst>
              <a:gd name="adj1" fmla="val 42036"/>
              <a:gd name="adj2" fmla="val 5796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xmlns="" id="{E60D1490-A93F-4325-8733-AFDB2FAC5E0E}"/>
              </a:ext>
            </a:extLst>
          </p:cNvPr>
          <p:cNvSpPr txBox="1"/>
          <p:nvPr/>
        </p:nvSpPr>
        <p:spPr>
          <a:xfrm rot="20244515">
            <a:off x="4906092" y="4428166"/>
            <a:ext cx="488327" cy="261610"/>
          </a:xfrm>
          <a:prstGeom prst="rect">
            <a:avLst/>
          </a:prstGeom>
          <a:noFill/>
        </p:spPr>
        <p:txBody>
          <a:bodyPr wrap="square" rtlCol="0">
            <a:spAutoFit/>
          </a:bodyPr>
          <a:lstStyle/>
          <a:p>
            <a:r>
              <a:rPr kumimoji="1" lang="ja-JP" altLang="en-US" sz="1100" dirty="0">
                <a:latin typeface="HGP創英角ﾎﾟｯﾌﾟ体" panose="040B0A00000000000000" pitchFamily="50" charset="-128"/>
                <a:ea typeface="HGP創英角ﾎﾟｯﾌﾟ体" panose="040B0A00000000000000" pitchFamily="50" charset="-128"/>
              </a:rPr>
              <a:t>敷金</a:t>
            </a:r>
          </a:p>
        </p:txBody>
      </p:sp>
      <p:sp>
        <p:nvSpPr>
          <p:cNvPr id="37" name="テキスト ボックス 36">
            <a:extLst>
              <a:ext uri="{FF2B5EF4-FFF2-40B4-BE49-F238E27FC236}">
                <a16:creationId xmlns:a16="http://schemas.microsoft.com/office/drawing/2014/main" xmlns="" id="{A5098B35-2DE7-41A7-BFEF-5B10E0AB98FE}"/>
              </a:ext>
            </a:extLst>
          </p:cNvPr>
          <p:cNvSpPr txBox="1"/>
          <p:nvPr/>
        </p:nvSpPr>
        <p:spPr>
          <a:xfrm>
            <a:off x="4066406" y="4551433"/>
            <a:ext cx="644593" cy="261610"/>
          </a:xfrm>
          <a:prstGeom prst="rect">
            <a:avLst/>
          </a:prstGeom>
          <a:noFill/>
        </p:spPr>
        <p:txBody>
          <a:bodyPr wrap="square" rtlCol="0">
            <a:spAutoFit/>
          </a:bodyPr>
          <a:lstStyle/>
          <a:p>
            <a:r>
              <a:rPr kumimoji="1" lang="ja-JP" altLang="en-US" sz="1100" b="1" dirty="0">
                <a:latin typeface="+mn-ea"/>
              </a:rPr>
              <a:t>借り手</a:t>
            </a:r>
          </a:p>
        </p:txBody>
      </p:sp>
      <p:sp>
        <p:nvSpPr>
          <p:cNvPr id="38" name="テキスト ボックス 37">
            <a:extLst>
              <a:ext uri="{FF2B5EF4-FFF2-40B4-BE49-F238E27FC236}">
                <a16:creationId xmlns:a16="http://schemas.microsoft.com/office/drawing/2014/main" xmlns="" id="{4A768A7E-07B8-4638-A18C-187C6E1A69D0}"/>
              </a:ext>
            </a:extLst>
          </p:cNvPr>
          <p:cNvSpPr txBox="1"/>
          <p:nvPr/>
        </p:nvSpPr>
        <p:spPr>
          <a:xfrm>
            <a:off x="5637319" y="4571075"/>
            <a:ext cx="644593" cy="261610"/>
          </a:xfrm>
          <a:prstGeom prst="rect">
            <a:avLst/>
          </a:prstGeom>
          <a:noFill/>
        </p:spPr>
        <p:txBody>
          <a:bodyPr wrap="square" rtlCol="0">
            <a:spAutoFit/>
          </a:bodyPr>
          <a:lstStyle/>
          <a:p>
            <a:r>
              <a:rPr kumimoji="1" lang="ja-JP" altLang="en-US" sz="1100" b="1" dirty="0">
                <a:latin typeface="+mn-ea"/>
              </a:rPr>
              <a:t>大家</a:t>
            </a:r>
          </a:p>
        </p:txBody>
      </p:sp>
      <p:sp>
        <p:nvSpPr>
          <p:cNvPr id="43" name="正方形/長方形 42">
            <a:extLst>
              <a:ext uri="{FF2B5EF4-FFF2-40B4-BE49-F238E27FC236}">
                <a16:creationId xmlns:a16="http://schemas.microsoft.com/office/drawing/2014/main" xmlns="" id="{AE2865CE-A9C0-4674-A946-F54BEE1900AE}"/>
              </a:ext>
            </a:extLst>
          </p:cNvPr>
          <p:cNvSpPr/>
          <p:nvPr/>
        </p:nvSpPr>
        <p:spPr>
          <a:xfrm>
            <a:off x="3000375" y="7831966"/>
            <a:ext cx="3177887" cy="37483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xmlns="" id="{BAB8F956-3C08-43C9-857C-AAFE47808FF6}"/>
              </a:ext>
            </a:extLst>
          </p:cNvPr>
          <p:cNvSpPr/>
          <p:nvPr/>
        </p:nvSpPr>
        <p:spPr>
          <a:xfrm>
            <a:off x="3000375" y="8209002"/>
            <a:ext cx="933450" cy="120169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xmlns="" id="{3A7CB857-411E-4BFA-B9DF-226E50D347B8}"/>
              </a:ext>
            </a:extLst>
          </p:cNvPr>
          <p:cNvSpPr/>
          <p:nvPr/>
        </p:nvSpPr>
        <p:spPr>
          <a:xfrm>
            <a:off x="3933824" y="8209002"/>
            <a:ext cx="2244438" cy="120169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a:extLst>
              <a:ext uri="{FF2B5EF4-FFF2-40B4-BE49-F238E27FC236}">
                <a16:creationId xmlns:a16="http://schemas.microsoft.com/office/drawing/2014/main" xmlns="" id="{8FFF3665-0F18-49B0-8A71-5D7439389326}"/>
              </a:ext>
            </a:extLst>
          </p:cNvPr>
          <p:cNvCxnSpPr>
            <a:cxnSpLocks/>
          </p:cNvCxnSpPr>
          <p:nvPr/>
        </p:nvCxnSpPr>
        <p:spPr>
          <a:xfrm>
            <a:off x="3933824" y="8206798"/>
            <a:ext cx="0" cy="120390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xmlns="" id="{2E66CB8A-CB5B-4E1E-B23E-B93530F17210}"/>
              </a:ext>
            </a:extLst>
          </p:cNvPr>
          <p:cNvCxnSpPr>
            <a:cxnSpLocks/>
            <a:stCxn id="41" idx="1"/>
          </p:cNvCxnSpPr>
          <p:nvPr/>
        </p:nvCxnSpPr>
        <p:spPr>
          <a:xfrm flipH="1">
            <a:off x="5149569" y="8965407"/>
            <a:ext cx="686" cy="33419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4" name="四角形: 角を丸くする 53">
            <a:extLst>
              <a:ext uri="{FF2B5EF4-FFF2-40B4-BE49-F238E27FC236}">
                <a16:creationId xmlns:a16="http://schemas.microsoft.com/office/drawing/2014/main" xmlns="" id="{8EFB9517-5419-4576-B0A2-79F0D74A9180}"/>
              </a:ext>
            </a:extLst>
          </p:cNvPr>
          <p:cNvSpPr/>
          <p:nvPr/>
        </p:nvSpPr>
        <p:spPr>
          <a:xfrm>
            <a:off x="3933824" y="7896888"/>
            <a:ext cx="1909607" cy="1512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rPr>
              <a:t>施行日（令和２年４月１日</a:t>
            </a:r>
            <a:r>
              <a:rPr lang="ja-JP" altLang="en-US" sz="1000" b="1" dirty="0">
                <a:solidFill>
                  <a:srgbClr val="FF0000"/>
                </a:solidFill>
              </a:rPr>
              <a:t>）</a:t>
            </a:r>
            <a:endParaRPr kumimoji="1" lang="ja-JP" altLang="en-US" sz="1000" b="1" dirty="0">
              <a:solidFill>
                <a:srgbClr val="FF0000"/>
              </a:solidFill>
            </a:endParaRPr>
          </a:p>
        </p:txBody>
      </p:sp>
      <p:cxnSp>
        <p:nvCxnSpPr>
          <p:cNvPr id="56" name="直線矢印コネクタ 55">
            <a:extLst>
              <a:ext uri="{FF2B5EF4-FFF2-40B4-BE49-F238E27FC236}">
                <a16:creationId xmlns:a16="http://schemas.microsoft.com/office/drawing/2014/main" xmlns="" id="{9CE0BFC0-4F06-41A9-A85D-CF2D2446B7F4}"/>
              </a:ext>
            </a:extLst>
          </p:cNvPr>
          <p:cNvCxnSpPr>
            <a:cxnSpLocks/>
          </p:cNvCxnSpPr>
          <p:nvPr/>
        </p:nvCxnSpPr>
        <p:spPr>
          <a:xfrm flipH="1">
            <a:off x="3933824" y="8050309"/>
            <a:ext cx="132582" cy="1476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矢印: 五方向 2">
            <a:extLst>
              <a:ext uri="{FF2B5EF4-FFF2-40B4-BE49-F238E27FC236}">
                <a16:creationId xmlns:a16="http://schemas.microsoft.com/office/drawing/2014/main" xmlns="" id="{260D4A03-3A79-479E-9060-E5E947161626}"/>
              </a:ext>
            </a:extLst>
          </p:cNvPr>
          <p:cNvSpPr/>
          <p:nvPr/>
        </p:nvSpPr>
        <p:spPr>
          <a:xfrm>
            <a:off x="3652844" y="8348663"/>
            <a:ext cx="2525413" cy="16192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t>改正前民法適用</a:t>
            </a:r>
          </a:p>
        </p:txBody>
      </p:sp>
      <p:sp>
        <p:nvSpPr>
          <p:cNvPr id="40" name="矢印: 五方向 39">
            <a:extLst>
              <a:ext uri="{FF2B5EF4-FFF2-40B4-BE49-F238E27FC236}">
                <a16:creationId xmlns:a16="http://schemas.microsoft.com/office/drawing/2014/main" xmlns="" id="{E7045EB4-4AED-4498-BA9E-D4E046323143}"/>
              </a:ext>
            </a:extLst>
          </p:cNvPr>
          <p:cNvSpPr/>
          <p:nvPr/>
        </p:nvSpPr>
        <p:spPr>
          <a:xfrm>
            <a:off x="3652845" y="8884444"/>
            <a:ext cx="1498784" cy="16192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t>改正前民法適用</a:t>
            </a:r>
          </a:p>
        </p:txBody>
      </p:sp>
      <p:sp>
        <p:nvSpPr>
          <p:cNvPr id="41" name="矢印: 五方向 40">
            <a:extLst>
              <a:ext uri="{FF2B5EF4-FFF2-40B4-BE49-F238E27FC236}">
                <a16:creationId xmlns:a16="http://schemas.microsoft.com/office/drawing/2014/main" xmlns="" id="{B74AAA54-2171-4685-9817-9BF5666EB7ED}"/>
              </a:ext>
            </a:extLst>
          </p:cNvPr>
          <p:cNvSpPr/>
          <p:nvPr/>
        </p:nvSpPr>
        <p:spPr>
          <a:xfrm>
            <a:off x="5150255" y="8884444"/>
            <a:ext cx="1028001" cy="16192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t>改正民法適用</a:t>
            </a:r>
          </a:p>
        </p:txBody>
      </p:sp>
      <p:sp>
        <p:nvSpPr>
          <p:cNvPr id="42" name="矢印: 五方向 41">
            <a:extLst>
              <a:ext uri="{FF2B5EF4-FFF2-40B4-BE49-F238E27FC236}">
                <a16:creationId xmlns:a16="http://schemas.microsoft.com/office/drawing/2014/main" xmlns="" id="{A94E093D-140F-4DAF-84EE-C7DDA4D55451}"/>
              </a:ext>
            </a:extLst>
          </p:cNvPr>
          <p:cNvSpPr/>
          <p:nvPr/>
        </p:nvSpPr>
        <p:spPr>
          <a:xfrm>
            <a:off x="4636254" y="8602326"/>
            <a:ext cx="1542000" cy="16192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t>改正民法適用</a:t>
            </a:r>
          </a:p>
        </p:txBody>
      </p:sp>
      <p:sp>
        <p:nvSpPr>
          <p:cNvPr id="46" name="四角形: 角を丸くする 45">
            <a:extLst>
              <a:ext uri="{FF2B5EF4-FFF2-40B4-BE49-F238E27FC236}">
                <a16:creationId xmlns:a16="http://schemas.microsoft.com/office/drawing/2014/main" xmlns="" id="{00C4CE57-46A9-4360-A32D-ADCE8FC84DA9}"/>
              </a:ext>
            </a:extLst>
          </p:cNvPr>
          <p:cNvSpPr/>
          <p:nvPr/>
        </p:nvSpPr>
        <p:spPr>
          <a:xfrm>
            <a:off x="4874577" y="9301805"/>
            <a:ext cx="1232281" cy="15121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bg1"/>
                </a:solidFill>
              </a:rPr>
              <a:t>合意による契約更新日</a:t>
            </a:r>
          </a:p>
        </p:txBody>
      </p:sp>
      <p:cxnSp>
        <p:nvCxnSpPr>
          <p:cNvPr id="48" name="直線矢印コネクタ 47">
            <a:extLst>
              <a:ext uri="{FF2B5EF4-FFF2-40B4-BE49-F238E27FC236}">
                <a16:creationId xmlns:a16="http://schemas.microsoft.com/office/drawing/2014/main" xmlns="" id="{8DD70738-431D-4FE4-B7E6-D14B386997A1}"/>
              </a:ext>
            </a:extLst>
          </p:cNvPr>
          <p:cNvCxnSpPr>
            <a:cxnSpLocks/>
          </p:cNvCxnSpPr>
          <p:nvPr/>
        </p:nvCxnSpPr>
        <p:spPr>
          <a:xfrm flipH="1" flipV="1">
            <a:off x="5148196" y="9166562"/>
            <a:ext cx="277738" cy="1330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2" name="グループ化 51">
            <a:extLst>
              <a:ext uri="{FF2B5EF4-FFF2-40B4-BE49-F238E27FC236}">
                <a16:creationId xmlns:a16="http://schemas.microsoft.com/office/drawing/2014/main" xmlns="" id="{47F0E077-6664-416A-BBEB-79A2506CEFE3}"/>
              </a:ext>
            </a:extLst>
          </p:cNvPr>
          <p:cNvGrpSpPr/>
          <p:nvPr/>
        </p:nvGrpSpPr>
        <p:grpSpPr>
          <a:xfrm>
            <a:off x="3079545" y="8316743"/>
            <a:ext cx="595239" cy="246221"/>
            <a:chOff x="738261" y="8277939"/>
            <a:chExt cx="595239" cy="246221"/>
          </a:xfrm>
        </p:grpSpPr>
        <p:sp>
          <p:nvSpPr>
            <p:cNvPr id="50" name="楕円 49">
              <a:extLst>
                <a:ext uri="{FF2B5EF4-FFF2-40B4-BE49-F238E27FC236}">
                  <a16:creationId xmlns:a16="http://schemas.microsoft.com/office/drawing/2014/main" xmlns="" id="{889A81E6-EE49-4B3A-BA0B-79B292B7F5EB}"/>
                </a:ext>
              </a:extLst>
            </p:cNvPr>
            <p:cNvSpPr/>
            <p:nvPr/>
          </p:nvSpPr>
          <p:spPr>
            <a:xfrm>
              <a:off x="766703" y="8291513"/>
              <a:ext cx="509647" cy="2190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xmlns="" id="{293E535C-03D2-4EBF-92A6-C9AD7A9F4C8A}"/>
                </a:ext>
              </a:extLst>
            </p:cNvPr>
            <p:cNvSpPr txBox="1"/>
            <p:nvPr/>
          </p:nvSpPr>
          <p:spPr>
            <a:xfrm>
              <a:off x="738261" y="8277939"/>
              <a:ext cx="595239" cy="246221"/>
            </a:xfrm>
            <a:prstGeom prst="rect">
              <a:avLst/>
            </a:prstGeom>
            <a:noFill/>
          </p:spPr>
          <p:txBody>
            <a:bodyPr wrap="square" rtlCol="0">
              <a:spAutoFit/>
            </a:bodyPr>
            <a:lstStyle/>
            <a:p>
              <a:r>
                <a:rPr kumimoji="1" lang="ja-JP" altLang="en-US" sz="1000" dirty="0">
                  <a:solidFill>
                    <a:schemeClr val="bg1"/>
                  </a:solidFill>
                </a:rPr>
                <a:t>契約日</a:t>
              </a:r>
            </a:p>
          </p:txBody>
        </p:sp>
      </p:grpSp>
      <p:grpSp>
        <p:nvGrpSpPr>
          <p:cNvPr id="55" name="グループ化 54">
            <a:extLst>
              <a:ext uri="{FF2B5EF4-FFF2-40B4-BE49-F238E27FC236}">
                <a16:creationId xmlns:a16="http://schemas.microsoft.com/office/drawing/2014/main" xmlns="" id="{32B29B96-469A-4060-B830-7D56F5B78BA0}"/>
              </a:ext>
            </a:extLst>
          </p:cNvPr>
          <p:cNvGrpSpPr/>
          <p:nvPr/>
        </p:nvGrpSpPr>
        <p:grpSpPr>
          <a:xfrm>
            <a:off x="4073571" y="8562527"/>
            <a:ext cx="595239" cy="246221"/>
            <a:chOff x="738261" y="8277939"/>
            <a:chExt cx="595239" cy="246221"/>
          </a:xfrm>
        </p:grpSpPr>
        <p:sp>
          <p:nvSpPr>
            <p:cNvPr id="57" name="楕円 56">
              <a:extLst>
                <a:ext uri="{FF2B5EF4-FFF2-40B4-BE49-F238E27FC236}">
                  <a16:creationId xmlns:a16="http://schemas.microsoft.com/office/drawing/2014/main" xmlns="" id="{4B2DC1C7-5BE6-4323-BE46-AB8934FAF8EE}"/>
                </a:ext>
              </a:extLst>
            </p:cNvPr>
            <p:cNvSpPr/>
            <p:nvPr/>
          </p:nvSpPr>
          <p:spPr>
            <a:xfrm>
              <a:off x="766703" y="8291513"/>
              <a:ext cx="509647" cy="2190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xmlns="" id="{291351C2-578B-4B71-823C-C963B0366799}"/>
                </a:ext>
              </a:extLst>
            </p:cNvPr>
            <p:cNvSpPr txBox="1"/>
            <p:nvPr/>
          </p:nvSpPr>
          <p:spPr>
            <a:xfrm>
              <a:off x="738261" y="8277939"/>
              <a:ext cx="595239" cy="246221"/>
            </a:xfrm>
            <a:prstGeom prst="rect">
              <a:avLst/>
            </a:prstGeom>
            <a:noFill/>
          </p:spPr>
          <p:txBody>
            <a:bodyPr wrap="square" rtlCol="0">
              <a:spAutoFit/>
            </a:bodyPr>
            <a:lstStyle/>
            <a:p>
              <a:r>
                <a:rPr kumimoji="1" lang="ja-JP" altLang="en-US" sz="1000" dirty="0">
                  <a:solidFill>
                    <a:schemeClr val="bg1"/>
                  </a:solidFill>
                </a:rPr>
                <a:t>契約日</a:t>
              </a:r>
            </a:p>
          </p:txBody>
        </p:sp>
      </p:grpSp>
      <p:grpSp>
        <p:nvGrpSpPr>
          <p:cNvPr id="59" name="グループ化 58">
            <a:extLst>
              <a:ext uri="{FF2B5EF4-FFF2-40B4-BE49-F238E27FC236}">
                <a16:creationId xmlns:a16="http://schemas.microsoft.com/office/drawing/2014/main" xmlns="" id="{0CFD0DCD-98DD-4989-8D5B-C7A515A7DA61}"/>
              </a:ext>
            </a:extLst>
          </p:cNvPr>
          <p:cNvGrpSpPr/>
          <p:nvPr/>
        </p:nvGrpSpPr>
        <p:grpSpPr>
          <a:xfrm>
            <a:off x="3079546" y="8854196"/>
            <a:ext cx="595239" cy="246221"/>
            <a:chOff x="738261" y="8277939"/>
            <a:chExt cx="595239" cy="246221"/>
          </a:xfrm>
        </p:grpSpPr>
        <p:sp>
          <p:nvSpPr>
            <p:cNvPr id="60" name="楕円 59">
              <a:extLst>
                <a:ext uri="{FF2B5EF4-FFF2-40B4-BE49-F238E27FC236}">
                  <a16:creationId xmlns:a16="http://schemas.microsoft.com/office/drawing/2014/main" xmlns="" id="{5614CB0F-4760-4591-BC64-FD30DC130633}"/>
                </a:ext>
              </a:extLst>
            </p:cNvPr>
            <p:cNvSpPr/>
            <p:nvPr/>
          </p:nvSpPr>
          <p:spPr>
            <a:xfrm>
              <a:off x="766703" y="8291513"/>
              <a:ext cx="509647" cy="2190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xmlns="" id="{C44354D8-97E5-4896-BA76-0657184F502A}"/>
                </a:ext>
              </a:extLst>
            </p:cNvPr>
            <p:cNvSpPr txBox="1"/>
            <p:nvPr/>
          </p:nvSpPr>
          <p:spPr>
            <a:xfrm>
              <a:off x="738261" y="8277939"/>
              <a:ext cx="595239" cy="246221"/>
            </a:xfrm>
            <a:prstGeom prst="rect">
              <a:avLst/>
            </a:prstGeom>
            <a:noFill/>
          </p:spPr>
          <p:txBody>
            <a:bodyPr wrap="square" rtlCol="0">
              <a:spAutoFit/>
            </a:bodyPr>
            <a:lstStyle/>
            <a:p>
              <a:r>
                <a:rPr kumimoji="1" lang="ja-JP" altLang="en-US" sz="1000" dirty="0">
                  <a:solidFill>
                    <a:schemeClr val="bg1"/>
                  </a:solidFill>
                </a:rPr>
                <a:t>契約日</a:t>
              </a:r>
            </a:p>
          </p:txBody>
        </p:sp>
      </p:grpSp>
      <p:pic>
        <p:nvPicPr>
          <p:cNvPr id="24" name="図 23">
            <a:extLst>
              <a:ext uri="{FF2B5EF4-FFF2-40B4-BE49-F238E27FC236}">
                <a16:creationId xmlns:a16="http://schemas.microsoft.com/office/drawing/2014/main" xmlns="" id="{816102B6-D673-4BA1-B652-B60CBF13F1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733" y="7776288"/>
            <a:ext cx="1952954" cy="1952954"/>
          </a:xfrm>
          <a:prstGeom prst="rect">
            <a:avLst/>
          </a:prstGeom>
        </p:spPr>
      </p:pic>
    </p:spTree>
    <p:extLst>
      <p:ext uri="{BB962C8B-B14F-4D97-AF65-F5344CB8AC3E}">
        <p14:creationId xmlns:p14="http://schemas.microsoft.com/office/powerpoint/2010/main" val="1666504914"/>
      </p:ext>
    </p:extLst>
  </p:cSld>
  <p:clrMapOvr>
    <a:masterClrMapping/>
  </p:clrMapOvr>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0</TotalTime>
  <Words>294</Words>
  <Application>Microsoft Office PowerPoint</Application>
  <PresentationFormat>A4 210 x 297 mm</PresentationFormat>
  <Paragraphs>69</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1_ガイド入りテンプレートサンプル20130531三木さん</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2016-07-28T11:35:42Z</dcterms:created>
  <dcterms:modified xsi:type="dcterms:W3CDTF">2020-03-03T07:07:27Z</dcterms:modified>
</cp:coreProperties>
</file>